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1" r:id="rId1"/>
  </p:sldMasterIdLst>
  <p:notesMasterIdLst>
    <p:notesMasterId r:id="rId42"/>
  </p:notesMasterIdLst>
  <p:sldIdLst>
    <p:sldId id="256" r:id="rId2"/>
    <p:sldId id="653" r:id="rId3"/>
    <p:sldId id="259" r:id="rId4"/>
    <p:sldId id="618" r:id="rId5"/>
    <p:sldId id="660" r:id="rId6"/>
    <p:sldId id="661" r:id="rId7"/>
    <p:sldId id="276" r:id="rId8"/>
    <p:sldId id="278" r:id="rId9"/>
    <p:sldId id="273" r:id="rId10"/>
    <p:sldId id="279" r:id="rId11"/>
    <p:sldId id="272" r:id="rId12"/>
    <p:sldId id="271" r:id="rId13"/>
    <p:sldId id="524" r:id="rId14"/>
    <p:sldId id="654" r:id="rId15"/>
    <p:sldId id="625" r:id="rId16"/>
    <p:sldId id="495" r:id="rId17"/>
    <p:sldId id="452" r:id="rId18"/>
    <p:sldId id="406" r:id="rId19"/>
    <p:sldId id="345" r:id="rId20"/>
    <p:sldId id="602" r:id="rId21"/>
    <p:sldId id="491" r:id="rId22"/>
    <p:sldId id="499" r:id="rId23"/>
    <p:sldId id="508" r:id="rId24"/>
    <p:sldId id="671" r:id="rId25"/>
    <p:sldId id="670" r:id="rId26"/>
    <p:sldId id="672" r:id="rId27"/>
    <p:sldId id="497" r:id="rId28"/>
    <p:sldId id="673" r:id="rId29"/>
    <p:sldId id="609" r:id="rId30"/>
    <p:sldId id="644" r:id="rId31"/>
    <p:sldId id="662" r:id="rId32"/>
    <p:sldId id="663" r:id="rId33"/>
    <p:sldId id="665" r:id="rId34"/>
    <p:sldId id="666" r:id="rId35"/>
    <p:sldId id="674" r:id="rId36"/>
    <p:sldId id="658" r:id="rId37"/>
    <p:sldId id="657" r:id="rId38"/>
    <p:sldId id="257" r:id="rId39"/>
    <p:sldId id="659" r:id="rId40"/>
    <p:sldId id="664"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3AD4B"/>
    <a:srgbClr val="FD01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34"/>
    <p:restoredTop sz="80390"/>
  </p:normalViewPr>
  <p:slideViewPr>
    <p:cSldViewPr snapToGrid="0">
      <p:cViewPr varScale="1">
        <p:scale>
          <a:sx n="107" d="100"/>
          <a:sy n="107" d="100"/>
        </p:scale>
        <p:origin x="1656" y="160"/>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jpg>
</file>

<file path=ppt/media/image11.jpeg>
</file>

<file path=ppt/media/image12.png>
</file>

<file path=ppt/media/image13.jpeg>
</file>

<file path=ppt/media/image14.tiff>
</file>

<file path=ppt/media/image15.png>
</file>

<file path=ppt/media/image16.png>
</file>

<file path=ppt/media/image2.png>
</file>

<file path=ppt/media/image3.png>
</file>

<file path=ppt/media/image33.jpeg>
</file>

<file path=ppt/media/image34.jpeg>
</file>

<file path=ppt/media/image35.tiff>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tiff>
</file>

<file path=ppt/media/image48.png>
</file>

<file path=ppt/media/image50.png>
</file>

<file path=ppt/media/image51.png>
</file>

<file path=ppt/media/image52.jpe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22A040-2128-E94B-BA7D-D2647B9D636E}" type="datetimeFigureOut">
              <a:rPr lang="en-US" smtClean="0"/>
              <a:t>5/7/25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2CBEE4-5B31-CD4D-99AF-7818885CE6AA}" type="slidenum">
              <a:rPr lang="en-US" smtClean="0"/>
              <a:t>‹#›</a:t>
            </a:fld>
            <a:endParaRPr lang="en-US"/>
          </a:p>
        </p:txBody>
      </p:sp>
    </p:spTree>
    <p:extLst>
      <p:ext uri="{BB962C8B-B14F-4D97-AF65-F5344CB8AC3E}">
        <p14:creationId xmlns:p14="http://schemas.microsoft.com/office/powerpoint/2010/main" val="2277127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the course outline.</a:t>
            </a:r>
          </a:p>
          <a:p>
            <a:r>
              <a:rPr lang="en-US" dirty="0"/>
              <a:t>During the first few lectures, you have seen how to generate raw proteomics data from mass spectrometry data and today we are learning how to analyze and interpret them using bioinformatic tools.</a:t>
            </a:r>
          </a:p>
          <a:p>
            <a:r>
              <a:rPr lang="en-US" dirty="0"/>
              <a:t>The presentation has several parts.</a:t>
            </a:r>
          </a:p>
          <a:p>
            <a:r>
              <a:rPr lang="en-US" dirty="0"/>
              <a:t>First we are going to start with general concept on how to analyze the proteomics data</a:t>
            </a:r>
          </a:p>
          <a:p>
            <a:r>
              <a:rPr lang="en-US" dirty="0"/>
              <a:t>and then we are going to focus on pathway enrichment analysis which is the focus of today’s lecture. </a:t>
            </a:r>
          </a:p>
          <a:p>
            <a:r>
              <a:rPr lang="en-US" dirty="0"/>
              <a:t> I have chosen pathway enrichment analysis for today because it is applicable to all omics data and then applicable to different types of proteomics data that you can have.</a:t>
            </a:r>
          </a:p>
          <a:p>
            <a:r>
              <a:rPr lang="en-US" dirty="0"/>
              <a:t>You will see that  it eases a lot the interpretation of the results.</a:t>
            </a:r>
          </a:p>
          <a:p>
            <a:endParaRPr lang="en-US" dirty="0"/>
          </a:p>
          <a:p>
            <a:r>
              <a:rPr lang="en-US" dirty="0"/>
              <a:t>We are going to see that there is a general workflow of pathway enrichment analysis and different steps and we are going to touch a little bit the statistics linked to the method .</a:t>
            </a:r>
          </a:p>
          <a:p>
            <a:r>
              <a:rPr lang="en-US" dirty="0"/>
              <a:t> And then I will show 2 examples of real life projects that I have worked with;  on with bulk proteomics and the other one with single cell proteomics and we will there review again the steps and general workflow of pathway enrichment analysis for these 2 examples</a:t>
            </a:r>
          </a:p>
          <a:p>
            <a:endParaRPr lang="en-US" dirty="0"/>
          </a:p>
          <a:p>
            <a:r>
              <a:rPr lang="en-US" dirty="0"/>
              <a:t>You will see that the output of these analyses is a network, a network of proteins or a network of pathways enriched in your list of proteins and we use a software called </a:t>
            </a:r>
            <a:r>
              <a:rPr lang="en-US" dirty="0" err="1"/>
              <a:t>Cytoscape</a:t>
            </a:r>
            <a:r>
              <a:rPr lang="en-US" dirty="0"/>
              <a:t> to create these network . It is open source, very user friendly and you can download it and try it after the workshop if you would like.</a:t>
            </a:r>
          </a:p>
          <a:p>
            <a:endParaRPr lang="en-US" dirty="0"/>
          </a:p>
          <a:p>
            <a:endParaRPr lang="en-US" dirty="0"/>
          </a:p>
        </p:txBody>
      </p:sp>
      <p:sp>
        <p:nvSpPr>
          <p:cNvPr id="4" name="Slide Number Placeholder 3"/>
          <p:cNvSpPr>
            <a:spLocks noGrp="1"/>
          </p:cNvSpPr>
          <p:nvPr>
            <p:ph type="sldNum" sz="quarter" idx="5"/>
          </p:nvPr>
        </p:nvSpPr>
        <p:spPr/>
        <p:txBody>
          <a:bodyPr/>
          <a:lstStyle/>
          <a:p>
            <a:fld id="{0EFBF5DB-D69D-7E4B-93FD-D2203416C560}" type="slidenum">
              <a:rPr lang="en-US" smtClean="0"/>
              <a:t>2</a:t>
            </a:fld>
            <a:endParaRPr lang="en-US"/>
          </a:p>
        </p:txBody>
      </p:sp>
    </p:spTree>
    <p:extLst>
      <p:ext uri="{BB962C8B-B14F-4D97-AF65-F5344CB8AC3E}">
        <p14:creationId xmlns:p14="http://schemas.microsoft.com/office/powerpoint/2010/main" val="63010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p:cNvSpPr>
            <a:spLocks noGrp="1" noRot="1" noChangeAspect="1" noChangeArrowheads="1" noTextEdit="1"/>
          </p:cNvSpPr>
          <p:nvPr>
            <p:ph type="sldImg"/>
          </p:nvPr>
        </p:nvSpPr>
        <p:spPr bwMode="auto">
          <a:xfrm>
            <a:off x="457200" y="720725"/>
            <a:ext cx="6400800" cy="3600450"/>
          </a:xfrm>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64514" name="Text Box 3"/>
          <p:cNvSpPr>
            <a:spLocks noGrp="1" noChangeArrowheads="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marL="181236" indent="-181236" algn="just">
              <a:buFont typeface="Arial"/>
              <a:buChar char="•"/>
            </a:pPr>
            <a:r>
              <a:rPr lang="en-US" dirty="0">
                <a:latin typeface="Calibri" charset="0"/>
              </a:rPr>
              <a:t>Another large , very detailed and vey </a:t>
            </a:r>
            <a:r>
              <a:rPr lang="en-US" dirty="0" err="1">
                <a:latin typeface="Calibri" charset="0"/>
              </a:rPr>
              <a:t>regurlarly</a:t>
            </a:r>
            <a:r>
              <a:rPr lang="en-US" dirty="0">
                <a:latin typeface="Calibri" charset="0"/>
              </a:rPr>
              <a:t> updated database that we use as source information is </a:t>
            </a:r>
            <a:r>
              <a:rPr lang="en-US" dirty="0" err="1">
                <a:latin typeface="Calibri" charset="0"/>
              </a:rPr>
              <a:t>reactome</a:t>
            </a:r>
            <a:r>
              <a:rPr lang="en-US" dirty="0">
                <a:latin typeface="Calibri" charset="0"/>
              </a:rPr>
              <a:t>, they have very detailed diagram of the pathways and invite you to visit their website for more information</a:t>
            </a:r>
          </a:p>
        </p:txBody>
      </p:sp>
    </p:spTree>
    <p:extLst>
      <p:ext uri="{BB962C8B-B14F-4D97-AF65-F5344CB8AC3E}">
        <p14:creationId xmlns:p14="http://schemas.microsoft.com/office/powerpoint/2010/main" val="4940503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our the file that we used for our pathway analysis. I want to show it to you because it is very simple. Just a text file that list all the pathways collected in the </a:t>
            </a:r>
            <a:r>
              <a:rPr lang="en-US" dirty="0" err="1"/>
              <a:t>GOBand</a:t>
            </a:r>
            <a:r>
              <a:rPr lang="en-US" dirty="0"/>
              <a:t> </a:t>
            </a:r>
            <a:r>
              <a:rPr lang="en-US" dirty="0" err="1"/>
              <a:t>reactome</a:t>
            </a:r>
            <a:r>
              <a:rPr lang="en-US" dirty="0"/>
              <a:t> database. With the name of the pathway and the genes known to be in the pathways. Now we have protein lists and we just look at all the pathways one by one and calculate for each pathway the number of proteins in common in our list and apply the correct statistical test to quantify this overlap;.</a:t>
            </a:r>
          </a:p>
          <a:p>
            <a:r>
              <a:rPr lang="en-US" dirty="0"/>
              <a:t>As some pathways will have some gene in common and will be similar to each other, we will present the results as a network</a:t>
            </a:r>
          </a:p>
        </p:txBody>
      </p:sp>
      <p:sp>
        <p:nvSpPr>
          <p:cNvPr id="4" name="Slide Number Placeholder 3"/>
          <p:cNvSpPr>
            <a:spLocks noGrp="1"/>
          </p:cNvSpPr>
          <p:nvPr>
            <p:ph type="sldNum" sz="quarter" idx="5"/>
          </p:nvPr>
        </p:nvSpPr>
        <p:spPr/>
        <p:txBody>
          <a:bodyPr/>
          <a:lstStyle/>
          <a:p>
            <a:fld id="{0EFBF5DB-D69D-7E4B-93FD-D2203416C560}" type="slidenum">
              <a:rPr lang="en-US" smtClean="0"/>
              <a:t>14</a:t>
            </a:fld>
            <a:endParaRPr lang="en-US"/>
          </a:p>
        </p:txBody>
      </p:sp>
    </p:spTree>
    <p:extLst>
      <p:ext uri="{BB962C8B-B14F-4D97-AF65-F5344CB8AC3E}">
        <p14:creationId xmlns:p14="http://schemas.microsoft.com/office/powerpoint/2010/main" val="18715439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Shape 625"/>
          <p:cNvSpPr txBox="1">
            <a:spLocks noGrp="1"/>
          </p:cNvSpPr>
          <p:nvPr>
            <p:ph type="body" idx="1"/>
          </p:nvPr>
        </p:nvSpPr>
        <p:spPr>
          <a:xfrm>
            <a:off x="731519" y="4560570"/>
            <a:ext cx="5852100" cy="4320600"/>
          </a:xfrm>
          <a:prstGeom prst="rect">
            <a:avLst/>
          </a:prstGeom>
        </p:spPr>
        <p:txBody>
          <a:bodyPr lIns="91425" tIns="91425" rIns="91425" bIns="91425" anchor="t" anchorCtr="0">
            <a:noAutofit/>
          </a:bodyPr>
          <a:lstStyle/>
          <a:p>
            <a:pPr lvl="0" rtl="0">
              <a:spcBef>
                <a:spcPts val="0"/>
              </a:spcBef>
              <a:buNone/>
            </a:pPr>
            <a:r>
              <a:rPr lang="en-CA" dirty="0"/>
              <a:t>Pathways database are very important element; so we need to use pathway database that are accurate or as accurate as possible.</a:t>
            </a:r>
          </a:p>
          <a:p>
            <a:pPr lvl="0" rtl="0">
              <a:spcBef>
                <a:spcPts val="0"/>
              </a:spcBef>
              <a:buNone/>
            </a:pPr>
            <a:r>
              <a:rPr lang="en-CA" dirty="0"/>
              <a:t>We need to chose good quality database and very importantly databases that are updated regularly.</a:t>
            </a:r>
          </a:p>
          <a:p>
            <a:pPr lvl="0" rtl="0">
              <a:spcBef>
                <a:spcPts val="0"/>
              </a:spcBef>
              <a:buNone/>
            </a:pPr>
            <a:r>
              <a:rPr lang="en-CA" dirty="0"/>
              <a:t>In the </a:t>
            </a:r>
            <a:r>
              <a:rPr lang="en-CA" dirty="0" err="1"/>
              <a:t>baderlab</a:t>
            </a:r>
            <a:r>
              <a:rPr lang="en-CA" dirty="0"/>
              <a:t>, what we have </a:t>
            </a:r>
            <a:r>
              <a:rPr lang="en-CA" dirty="0" err="1"/>
              <a:t>ch.osen</a:t>
            </a:r>
            <a:r>
              <a:rPr lang="en-CA" dirty="0"/>
              <a:t> to do is to combine several databases together to be more powerful and more sensitive in our analyses because this way we start from more information. </a:t>
            </a:r>
          </a:p>
        </p:txBody>
      </p:sp>
      <p:sp>
        <p:nvSpPr>
          <p:cNvPr id="626" name="Shape 626"/>
          <p:cNvSpPr>
            <a:spLocks noGrp="1" noRot="1" noChangeAspect="1"/>
          </p:cNvSpPr>
          <p:nvPr>
            <p:ph type="sldImg" idx="2"/>
          </p:nvPr>
        </p:nvSpPr>
        <p:spPr>
          <a:xfrm>
            <a:off x="457200" y="720725"/>
            <a:ext cx="6400800" cy="360045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98042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a:t>
            </a:r>
            <a:r>
              <a:rPr lang="en-US" baseline="0" dirty="0"/>
              <a:t> is another visual representation because sometimes we think  that pathway enrichment analysis is a complicated concept but it is actually very simple and just a way to organize a list into categories that are biological processes.</a:t>
            </a:r>
          </a:p>
          <a:p>
            <a:r>
              <a:rPr lang="en-US" baseline="0" dirty="0"/>
              <a:t>	Here is our protein list. So we may have the genes in black that are part of axon guidance, or aging or stem cell development. Some  genes can be included in different categories but some are not overlapping. </a:t>
            </a:r>
          </a:p>
          <a:p>
            <a:endParaRPr lang="en-US" baseline="0" dirty="0"/>
          </a:p>
          <a:p>
            <a:r>
              <a:rPr lang="en-US" baseline="0" dirty="0"/>
              <a:t>At the end of the analysis, if these pathways are statistically significant, we will focus on these pathways to interpret our experiment.</a:t>
            </a:r>
          </a:p>
          <a:p>
            <a:endParaRPr lang="en-US" baseline="0" dirty="0"/>
          </a:p>
          <a:p>
            <a:r>
              <a:rPr lang="en-US" baseline="0" dirty="0"/>
              <a:t>	We understand here that the need to summarize comes from the fact that our list is very large, that we got a lot of hits from our omics experiment. If our gene list is vey small, we may want to interpret it other ways.</a:t>
            </a:r>
            <a:endParaRPr lang="en-US" dirty="0"/>
          </a:p>
        </p:txBody>
      </p:sp>
      <p:sp>
        <p:nvSpPr>
          <p:cNvPr id="4" name="Slide Number Placeholder 3"/>
          <p:cNvSpPr>
            <a:spLocks noGrp="1"/>
          </p:cNvSpPr>
          <p:nvPr>
            <p:ph type="sldNum" sz="quarter" idx="10"/>
          </p:nvPr>
        </p:nvSpPr>
        <p:spPr/>
        <p:txBody>
          <a:bodyPr/>
          <a:lstStyle/>
          <a:p>
            <a:fld id="{588F49F4-0018-AB4A-9E57-3C4C9B42ABF1}" type="slidenum">
              <a:rPr lang="en-US" smtClean="0"/>
              <a:pPr/>
              <a:t>16</a:t>
            </a:fld>
            <a:endParaRPr lang="en-US"/>
          </a:p>
        </p:txBody>
      </p:sp>
    </p:spTree>
    <p:extLst>
      <p:ext uri="{BB962C8B-B14F-4D97-AF65-F5344CB8AC3E}">
        <p14:creationId xmlns:p14="http://schemas.microsoft.com/office/powerpoint/2010/main" val="35131580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This brings us to a more detailed workflow of pathway enrichment analysis.</a:t>
            </a:r>
          </a:p>
          <a:p>
            <a:r>
              <a:rPr lang="en-US" dirty="0"/>
              <a:t>We will first see that we can have 2 types of lists, a defined list of proteins or a ranked list and that there are 2 main types of enrichment test depending on the type of gene list we could get from our omics experiment (ranked or not ranked). For a defined gene, the statistical test that we are using is the Fisher’s exact test and for a ranked gene list, we are using a rank based test and we will present GSEA which uses a modified KS test. </a:t>
            </a:r>
          </a:p>
          <a:p>
            <a:r>
              <a:rPr lang="en-US" baseline="0" dirty="0"/>
              <a:t>Even if the statistical tests are slightly different, they all end up by being a p value associated with each tested pathway the p value estimates the probability that this pathway is enriched in our list by chance only. </a:t>
            </a:r>
          </a:p>
          <a:p>
            <a:r>
              <a:rPr lang="en-US" baseline="0" dirty="0"/>
              <a:t>As we are testing many pathways at the same time,  we need to correct for multiple test correction.</a:t>
            </a:r>
          </a:p>
          <a:p>
            <a:r>
              <a:rPr lang="en-US" baseline="0" dirty="0"/>
              <a:t>we are going to see this workflow in detail in the next slides.</a:t>
            </a:r>
            <a:endParaRPr lang="en-US" dirty="0"/>
          </a:p>
        </p:txBody>
      </p:sp>
      <p:sp>
        <p:nvSpPr>
          <p:cNvPr id="4" name="Slide Number Placeholder 3"/>
          <p:cNvSpPr>
            <a:spLocks noGrp="1"/>
          </p:cNvSpPr>
          <p:nvPr>
            <p:ph type="sldNum" sz="quarter" idx="10"/>
          </p:nvPr>
        </p:nvSpPr>
        <p:spPr/>
        <p:txBody>
          <a:bodyPr/>
          <a:lstStyle/>
          <a:p>
            <a:fld id="{588F49F4-0018-AB4A-9E57-3C4C9B42ABF1}" type="slidenum">
              <a:rPr lang="en-US" smtClean="0"/>
              <a:pPr/>
              <a:t>17</a:t>
            </a:fld>
            <a:endParaRPr lang="en-US"/>
          </a:p>
        </p:txBody>
      </p:sp>
    </p:spTree>
    <p:extLst>
      <p:ext uri="{BB962C8B-B14F-4D97-AF65-F5344CB8AC3E}">
        <p14:creationId xmlns:p14="http://schemas.microsoft.com/office/powerpoint/2010/main" val="22405761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0" baseline="0" dirty="0"/>
              <a:t>What is the difference between a defined list and a ranked list?</a:t>
            </a:r>
          </a:p>
          <a:p>
            <a:endParaRPr lang="en-US" b="0" baseline="0" dirty="0"/>
          </a:p>
          <a:p>
            <a:r>
              <a:rPr lang="en-US" b="0" baseline="0" dirty="0"/>
              <a:t>A defined protein list would typically contains a fixed number of proteins . for example 200 or 500 proteins or more . We might have selected these proteins based on their significance and selected the top ones.</a:t>
            </a:r>
          </a:p>
          <a:p>
            <a:endParaRPr lang="en-US" b="0" baseline="0" dirty="0"/>
          </a:p>
          <a:p>
            <a:r>
              <a:rPr lang="en-US" b="0" baseline="0" dirty="0"/>
              <a:t>The question we are going to ask when doing enrichment analysis wit a defined list is : are there any pathways surprisingly enriched in my gene list . This is an overrepresentation analysis. The statistical test that is used to answer this question is the the fisher’s exact test. </a:t>
            </a:r>
          </a:p>
          <a:p>
            <a:endParaRPr lang="en-US" b="0" baseline="0" dirty="0"/>
          </a:p>
          <a:p>
            <a:r>
              <a:rPr lang="en-US" b="0" baseline="0" dirty="0"/>
              <a:t>To generate a rank list, we could take for example all proteins that were detected in our assay and rank them by their differential abundance for example from up-regulated to down-regulated .</a:t>
            </a:r>
          </a:p>
          <a:p>
            <a:r>
              <a:rPr lang="en-US" b="0" baseline="0" dirty="0"/>
              <a:t>In this case the question that we are going to ask when doing enrichment analysis is : are there any pathways that are ranked surprisingly high or low in my ranked list of genes. The method that we are going to see is </a:t>
            </a:r>
            <a:r>
              <a:rPr lang="en-US" b="0" baseline="0" dirty="0" err="1"/>
              <a:t>gsea</a:t>
            </a:r>
            <a:r>
              <a:rPr lang="en-US" b="0" baseline="0" dirty="0"/>
              <a:t>.</a:t>
            </a:r>
          </a:p>
          <a:p>
            <a:endParaRPr lang="en-US" b="0" baseline="0" dirty="0"/>
          </a:p>
          <a:p>
            <a:endParaRPr lang="en-US" b="0" baseline="0" dirty="0"/>
          </a:p>
          <a:p>
            <a:endParaRPr lang="en-US" b="0" baseline="0" dirty="0"/>
          </a:p>
          <a:p>
            <a:endParaRPr lang="en-US" b="0" baseline="0" dirty="0"/>
          </a:p>
          <a:p>
            <a:endParaRPr lang="en-US" b="0" dirty="0"/>
          </a:p>
        </p:txBody>
      </p:sp>
      <p:sp>
        <p:nvSpPr>
          <p:cNvPr id="4" name="Slide Number Placeholder 3"/>
          <p:cNvSpPr>
            <a:spLocks noGrp="1"/>
          </p:cNvSpPr>
          <p:nvPr>
            <p:ph type="sldNum" sz="quarter" idx="10"/>
          </p:nvPr>
        </p:nvSpPr>
        <p:spPr/>
        <p:txBody>
          <a:bodyPr/>
          <a:lstStyle/>
          <a:p>
            <a:fld id="{588F49F4-0018-AB4A-9E57-3C4C9B42ABF1}" type="slidenum">
              <a:rPr lang="en-US" smtClean="0"/>
              <a:pPr/>
              <a:t>18</a:t>
            </a:fld>
            <a:endParaRPr lang="en-US"/>
          </a:p>
        </p:txBody>
      </p:sp>
    </p:spTree>
    <p:extLst>
      <p:ext uri="{BB962C8B-B14F-4D97-AF65-F5344CB8AC3E}">
        <p14:creationId xmlns:p14="http://schemas.microsoft.com/office/powerpoint/2010/main" val="23982955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a:t>
            </a:r>
            <a:r>
              <a:rPr lang="en-US" baseline="0" dirty="0"/>
              <a:t> is the presentation of our standard workflow for pathway enrichment analysis. </a:t>
            </a:r>
          </a:p>
          <a:p>
            <a:r>
              <a:rPr lang="en-US" baseline="0" dirty="0"/>
              <a:t>We have basically one workflow where we have a discrete gene list </a:t>
            </a:r>
            <a:r>
              <a:rPr lang="en-US" baseline="0" dirty="0" err="1"/>
              <a:t>eg</a:t>
            </a:r>
            <a:r>
              <a:rPr lang="en-US" baseline="0" dirty="0"/>
              <a:t> frequently mutated genes and a workflow where we have </a:t>
            </a:r>
            <a:r>
              <a:rPr lang="en-US" baseline="0" dirty="0" err="1"/>
              <a:t>RNAseq</a:t>
            </a:r>
            <a:r>
              <a:rPr lang="en-US" baseline="0" dirty="0"/>
              <a:t> comparing 2 conditions like treated and control and where we can generate a rank list. We use </a:t>
            </a:r>
            <a:r>
              <a:rPr lang="en-US" baseline="0" dirty="0" err="1"/>
              <a:t>gprofiler</a:t>
            </a:r>
            <a:r>
              <a:rPr lang="en-US" baseline="0" dirty="0"/>
              <a:t> for the discrete gene list and </a:t>
            </a:r>
            <a:r>
              <a:rPr lang="en-US" baseline="0" dirty="0" err="1"/>
              <a:t>gsea</a:t>
            </a:r>
            <a:r>
              <a:rPr lang="en-US" baseline="0" dirty="0"/>
              <a:t> for the </a:t>
            </a:r>
            <a:r>
              <a:rPr lang="en-US" baseline="0" dirty="0" err="1"/>
              <a:t>RNAseq</a:t>
            </a:r>
            <a:r>
              <a:rPr lang="en-US" baseline="0" dirty="0"/>
              <a:t> data to generate the pathway enrichment results. </a:t>
            </a:r>
          </a:p>
          <a:p>
            <a:r>
              <a:rPr lang="en-US" baseline="0" dirty="0"/>
              <a:t>Then we upload the output table that is on the right into </a:t>
            </a:r>
            <a:r>
              <a:rPr lang="en-US" baseline="0" dirty="0" err="1"/>
              <a:t>enrichmentmap</a:t>
            </a:r>
            <a:r>
              <a:rPr lang="en-US" baseline="0" dirty="0"/>
              <a:t> to create the network,</a:t>
            </a:r>
          </a:p>
          <a:p>
            <a:r>
              <a:rPr lang="en-US" baseline="0" dirty="0"/>
              <a:t>And then at a third step that we haven’t talked about yet, we will automatically cluster and annotate the network using the </a:t>
            </a:r>
            <a:r>
              <a:rPr lang="en-US" baseline="0" dirty="0" err="1"/>
              <a:t>AutoAnnotate</a:t>
            </a:r>
            <a:r>
              <a:rPr lang="en-US" baseline="0" dirty="0"/>
              <a:t> app</a:t>
            </a:r>
            <a:r>
              <a:rPr lang="en-CA" baseline="0" dirty="0"/>
              <a:t> which uses </a:t>
            </a:r>
            <a:r>
              <a:rPr lang="en-CA" baseline="0" dirty="0" err="1"/>
              <a:t>ClusterMaker</a:t>
            </a:r>
            <a:r>
              <a:rPr lang="en-CA" baseline="0" dirty="0"/>
              <a:t> and </a:t>
            </a:r>
            <a:r>
              <a:rPr lang="en-CA" baseline="0" dirty="0" err="1"/>
              <a:t>WordCloud</a:t>
            </a:r>
            <a:r>
              <a:rPr lang="en-CA" baseline="0" dirty="0"/>
              <a:t>.</a:t>
            </a:r>
          </a:p>
          <a:p>
            <a:endParaRPr lang="en-US" baseline="0" dirty="0"/>
          </a:p>
        </p:txBody>
      </p:sp>
      <p:sp>
        <p:nvSpPr>
          <p:cNvPr id="4" name="Slide Number Placeholder 3"/>
          <p:cNvSpPr>
            <a:spLocks noGrp="1"/>
          </p:cNvSpPr>
          <p:nvPr>
            <p:ph type="sldNum" sz="quarter" idx="10"/>
          </p:nvPr>
        </p:nvSpPr>
        <p:spPr/>
        <p:txBody>
          <a:bodyPr/>
          <a:lstStyle/>
          <a:p>
            <a:fld id="{419BFF29-0455-3C47-A931-C775FC776F32}" type="slidenum">
              <a:rPr lang="en-US" smtClean="0"/>
              <a:t>19</a:t>
            </a:fld>
            <a:endParaRPr lang="en-US"/>
          </a:p>
        </p:txBody>
      </p:sp>
    </p:spTree>
    <p:extLst>
      <p:ext uri="{BB962C8B-B14F-4D97-AF65-F5344CB8AC3E}">
        <p14:creationId xmlns:p14="http://schemas.microsoft.com/office/powerpoint/2010/main" val="37004815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242C242E-0572-8D40-84FC-5FE2E5BC2A3B}" type="slidenum">
              <a:rPr lang="en-US">
                <a:latin typeface="Arial" pitchFamily="-108" charset="0"/>
                <a:ea typeface="ＭＳ Ｐゴシック" pitchFamily="-108" charset="-128"/>
                <a:cs typeface="ＭＳ Ｐゴシック" pitchFamily="-108" charset="-128"/>
              </a:rPr>
              <a:pPr/>
              <a:t>20</a:t>
            </a:fld>
            <a:endParaRPr lang="en-US">
              <a:latin typeface="Arial" pitchFamily="-108" charset="0"/>
              <a:ea typeface="ＭＳ Ｐゴシック" pitchFamily="-108" charset="-128"/>
              <a:cs typeface="ＭＳ Ｐゴシック" pitchFamily="-108" charset="-128"/>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normAutofit/>
          </a:bodyPr>
          <a:lstStyle/>
          <a:p>
            <a:pPr eaLnBrk="1" hangingPunct="1"/>
            <a:r>
              <a:rPr lang="en-CA" baseline="0" dirty="0">
                <a:latin typeface="Arial" pitchFamily="-108" charset="0"/>
                <a:ea typeface="ＭＳ Ｐゴシック" pitchFamily="-108" charset="-128"/>
                <a:cs typeface="ＭＳ Ｐゴシック" pitchFamily="-108" charset="-128"/>
              </a:rPr>
              <a:t>We are now going to talk a little bit in more detail about the statistical tests and </a:t>
            </a:r>
            <a:r>
              <a:rPr lang="en-CA" baseline="0" dirty="0" err="1">
                <a:latin typeface="Arial" pitchFamily="-108" charset="0"/>
                <a:ea typeface="ＭＳ Ｐゴシック" pitchFamily="-108" charset="-128"/>
                <a:cs typeface="ＭＳ Ｐゴシック" pitchFamily="-108" charset="-128"/>
              </a:rPr>
              <a:t>pvalues</a:t>
            </a:r>
            <a:r>
              <a:rPr lang="en-CA" baseline="0" dirty="0">
                <a:latin typeface="Arial" pitchFamily="-108" charset="0"/>
                <a:ea typeface="ＭＳ Ｐゴシック" pitchFamily="-108" charset="-128"/>
                <a:cs typeface="ＭＳ Ｐゴシック" pitchFamily="-108" charset="-128"/>
              </a:rPr>
              <a:t> in pathway </a:t>
            </a:r>
            <a:r>
              <a:rPr lang="en-CA" baseline="0" dirty="0" err="1">
                <a:latin typeface="Arial" pitchFamily="-108" charset="0"/>
                <a:ea typeface="ＭＳ Ｐゴシック" pitchFamily="-108" charset="-128"/>
                <a:cs typeface="ＭＳ Ｐゴシック" pitchFamily="-108" charset="-128"/>
              </a:rPr>
              <a:t>enrichement</a:t>
            </a:r>
            <a:r>
              <a:rPr lang="en-CA" baseline="0" dirty="0">
                <a:latin typeface="Arial" pitchFamily="-108" charset="0"/>
                <a:ea typeface="ＭＳ Ｐゴシック" pitchFamily="-108" charset="-128"/>
                <a:cs typeface="ＭＳ Ｐゴシック" pitchFamily="-108" charset="-128"/>
              </a:rPr>
              <a:t> test . </a:t>
            </a:r>
          </a:p>
          <a:p>
            <a:pPr eaLnBrk="1" hangingPunct="1"/>
            <a:r>
              <a:rPr lang="en-CA" baseline="0" dirty="0">
                <a:latin typeface="Arial" pitchFamily="-108" charset="0"/>
                <a:ea typeface="ＭＳ Ｐゴシック" pitchFamily="-108" charset="-128"/>
                <a:cs typeface="ＭＳ Ｐゴシック" pitchFamily="-108" charset="-128"/>
              </a:rPr>
              <a:t>We are going to start with the workflow when we have selected a defined list of proteins using a threshold. </a:t>
            </a:r>
          </a:p>
          <a:p>
            <a:pPr eaLnBrk="1" hangingPunct="1"/>
            <a:endParaRPr lang="en-CA" baseline="0" dirty="0">
              <a:latin typeface="Arial" pitchFamily="-108" charset="0"/>
              <a:ea typeface="ＭＳ Ｐゴシック" pitchFamily="-108" charset="-128"/>
              <a:cs typeface="ＭＳ Ｐゴシック" pitchFamily="-108" charset="-128"/>
            </a:endParaRPr>
          </a:p>
          <a:p>
            <a:pPr eaLnBrk="1" hangingPunct="1"/>
            <a:r>
              <a:rPr lang="en-CA" baseline="0" dirty="0">
                <a:latin typeface="Arial" pitchFamily="-108" charset="0"/>
                <a:ea typeface="ＭＳ Ｐゴシック" pitchFamily="-108" charset="-128"/>
                <a:cs typeface="ＭＳ Ｐゴシック" pitchFamily="-108" charset="-128"/>
              </a:rPr>
              <a:t>Given a gene list, given a pathway, are any of the gene sets surprisingly enriched in the gene list?</a:t>
            </a:r>
          </a:p>
          <a:p>
            <a:pPr eaLnBrk="1" hangingPunct="1"/>
            <a:r>
              <a:rPr lang="en-CA" baseline="0" dirty="0">
                <a:latin typeface="Arial" pitchFamily="-108" charset="0"/>
                <a:ea typeface="ＭＳ Ｐゴシック" pitchFamily="-108" charset="-128"/>
                <a:cs typeface="ＭＳ Ｐゴシック" pitchFamily="-108" charset="-128"/>
              </a:rPr>
              <a:t> </a:t>
            </a:r>
          </a:p>
          <a:p>
            <a:pPr eaLnBrk="1" hangingPunct="1"/>
            <a:r>
              <a:rPr lang="en-CA" baseline="0" dirty="0">
                <a:latin typeface="Arial" pitchFamily="-108" charset="0"/>
                <a:ea typeface="ＭＳ Ｐゴシック" pitchFamily="-108" charset="-128"/>
                <a:cs typeface="ＭＳ Ｐゴシック" pitchFamily="-108" charset="-128"/>
              </a:rPr>
              <a:t>We are now going to see in more details, how to assess SURPRISINGLY</a:t>
            </a:r>
            <a:endParaRPr lang="en-US" baseline="0" dirty="0">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6528192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illustrates the concept of overlap that is used to calculate most of the enrichment scores.</a:t>
            </a:r>
          </a:p>
          <a:p>
            <a:r>
              <a:rPr lang="en-US" dirty="0"/>
              <a:t>We have our gene list which consists of 41 genes. And in our genes list, 13 overlap with the axon guidance pathway. This axon guidance is coming from the gene ontology database and contains 39 genes. So 13 out of these 39 overlap with our gene list, and 13 of these genes overlap with 41 genes from our gene list which is about 1 quarter of the genes that are overlapping.</a:t>
            </a:r>
          </a:p>
        </p:txBody>
      </p:sp>
      <p:sp>
        <p:nvSpPr>
          <p:cNvPr id="4" name="Slide Number Placeholder 3"/>
          <p:cNvSpPr>
            <a:spLocks noGrp="1"/>
          </p:cNvSpPr>
          <p:nvPr>
            <p:ph type="sldNum" sz="quarter" idx="5"/>
          </p:nvPr>
        </p:nvSpPr>
        <p:spPr/>
        <p:txBody>
          <a:bodyPr/>
          <a:lstStyle/>
          <a:p>
            <a:fld id="{588F49F4-0018-AB4A-9E57-3C4C9B42ABF1}" type="slidenum">
              <a:rPr lang="en-US" smtClean="0"/>
              <a:pPr/>
              <a:t>21</a:t>
            </a:fld>
            <a:endParaRPr lang="en-US"/>
          </a:p>
        </p:txBody>
      </p:sp>
    </p:spTree>
    <p:extLst>
      <p:ext uri="{BB962C8B-B14F-4D97-AF65-F5344CB8AC3E}">
        <p14:creationId xmlns:p14="http://schemas.microsoft.com/office/powerpoint/2010/main" val="33335652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Another very important concept to take into consideration while doing enrichment analysis is the background. The background is sometimes called universe and represents the genes and only those proteins that could have been captured in your omics experiment. The proteins that could not be measured or are not expressed in my cells are not part of my background and won’t be counted.</a:t>
            </a:r>
          </a:p>
          <a:p>
            <a:r>
              <a:rPr lang="en-US" baseline="0" dirty="0"/>
              <a:t>   </a:t>
            </a:r>
            <a:endParaRPr lang="en-US" dirty="0"/>
          </a:p>
        </p:txBody>
      </p:sp>
      <p:sp>
        <p:nvSpPr>
          <p:cNvPr id="4" name="Slide Number Placeholder 3"/>
          <p:cNvSpPr>
            <a:spLocks noGrp="1"/>
          </p:cNvSpPr>
          <p:nvPr>
            <p:ph type="sldNum" sz="quarter" idx="5"/>
          </p:nvPr>
        </p:nvSpPr>
        <p:spPr/>
        <p:txBody>
          <a:bodyPr/>
          <a:lstStyle/>
          <a:p>
            <a:fld id="{588F49F4-0018-AB4A-9E57-3C4C9B42ABF1}" type="slidenum">
              <a:rPr lang="en-US" smtClean="0"/>
              <a:pPr/>
              <a:t>22</a:t>
            </a:fld>
            <a:endParaRPr lang="en-US"/>
          </a:p>
        </p:txBody>
      </p:sp>
    </p:spTree>
    <p:extLst>
      <p:ext uri="{BB962C8B-B14F-4D97-AF65-F5344CB8AC3E}">
        <p14:creationId xmlns:p14="http://schemas.microsoft.com/office/powerpoint/2010/main" val="321032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list of our learning objectives for today.</a:t>
            </a:r>
          </a:p>
          <a:p>
            <a:r>
              <a:rPr lang="en-US" dirty="0"/>
              <a:t>During this lecture, I hope that you will be able</a:t>
            </a:r>
          </a:p>
          <a:p>
            <a:r>
              <a:rPr lang="en-US" dirty="0"/>
              <a:t>1) to understand that we can use bioinformatic tools to unbiasedly interpret the results of proteomics.</a:t>
            </a:r>
          </a:p>
          <a:p>
            <a:r>
              <a:rPr lang="en-US" dirty="0"/>
              <a:t>2) the main concepts behind pathway enrichment analysis </a:t>
            </a:r>
          </a:p>
          <a:p>
            <a:r>
              <a:rPr lang="en-US" dirty="0"/>
              <a:t>3) some concepts of network analysis</a:t>
            </a:r>
          </a:p>
          <a:p>
            <a:endParaRPr lang="en-US" dirty="0"/>
          </a:p>
          <a:p>
            <a:endParaRPr lang="en-US" dirty="0"/>
          </a:p>
        </p:txBody>
      </p:sp>
      <p:sp>
        <p:nvSpPr>
          <p:cNvPr id="4" name="Slide Number Placeholder 3"/>
          <p:cNvSpPr>
            <a:spLocks noGrp="1"/>
          </p:cNvSpPr>
          <p:nvPr>
            <p:ph type="sldNum" sz="quarter" idx="5"/>
          </p:nvPr>
        </p:nvSpPr>
        <p:spPr/>
        <p:txBody>
          <a:bodyPr/>
          <a:lstStyle/>
          <a:p>
            <a:fld id="{0EFBF5DB-D69D-7E4B-93FD-D2203416C560}" type="slidenum">
              <a:rPr lang="en-US" smtClean="0"/>
              <a:t>3</a:t>
            </a:fld>
            <a:endParaRPr lang="en-US"/>
          </a:p>
        </p:txBody>
      </p:sp>
    </p:spTree>
    <p:extLst>
      <p:ext uri="{BB962C8B-B14F-4D97-AF65-F5344CB8AC3E}">
        <p14:creationId xmlns:p14="http://schemas.microsoft.com/office/powerpoint/2010/main" val="32273920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a:t>How does a simple enrichment test work? Here in pink is our gene list that we have selected using our threshold let s say FDR 0.05. </a:t>
            </a:r>
          </a:p>
          <a:p>
            <a:r>
              <a:rPr lang="en-US" baseline="0" dirty="0"/>
              <a:t>The enrichment test simply consists of the overlap meaning the number of genes that are shared between our gene list and our tested pathway. </a:t>
            </a:r>
          </a:p>
          <a:p>
            <a:r>
              <a:rPr lang="en-US" baseline="0" dirty="0">
                <a:solidFill>
                  <a:schemeClr val="accent1"/>
                </a:solidFill>
              </a:rPr>
              <a:t>     But then the next step is to calculate the </a:t>
            </a:r>
            <a:r>
              <a:rPr lang="en-US" dirty="0">
                <a:solidFill>
                  <a:schemeClr val="accent1"/>
                </a:solidFill>
              </a:rPr>
              <a:t>p-value that is assessing the probability that the overlap </a:t>
            </a:r>
            <a:r>
              <a:rPr lang="en-US" baseline="0" dirty="0">
                <a:solidFill>
                  <a:schemeClr val="accent1"/>
                </a:solidFill>
              </a:rPr>
              <a:t>i</a:t>
            </a:r>
            <a:r>
              <a:rPr lang="en-US" dirty="0">
                <a:solidFill>
                  <a:schemeClr val="accent1"/>
                </a:solidFill>
              </a:rPr>
              <a:t>s at least as large or</a:t>
            </a:r>
            <a:r>
              <a:rPr lang="en-US" baseline="0" dirty="0">
                <a:solidFill>
                  <a:schemeClr val="accent1"/>
                </a:solidFill>
              </a:rPr>
              <a:t> larger</a:t>
            </a:r>
            <a:r>
              <a:rPr lang="en-US" dirty="0">
                <a:solidFill>
                  <a:schemeClr val="accent1"/>
                </a:solidFill>
              </a:rPr>
              <a:t> compared to the overlap that you</a:t>
            </a:r>
            <a:r>
              <a:rPr lang="en-US" baseline="0" dirty="0">
                <a:solidFill>
                  <a:schemeClr val="accent1"/>
                </a:solidFill>
              </a:rPr>
              <a:t> would obtain by </a:t>
            </a:r>
            <a:r>
              <a:rPr lang="en-US" baseline="0" dirty="0"/>
              <a:t>just randomly selecting a gene list from the background.</a:t>
            </a:r>
          </a:p>
          <a:p>
            <a:r>
              <a:rPr lang="en-US" baseline="0" dirty="0"/>
              <a:t>    So ,one way to calculate this </a:t>
            </a:r>
            <a:r>
              <a:rPr lang="en-US" baseline="0" dirty="0" err="1"/>
              <a:t>pvalue</a:t>
            </a:r>
            <a:r>
              <a:rPr lang="en-US" baseline="0" dirty="0"/>
              <a:t> is to build a null distribution by selecting random genes multiple times (same size as the original list) and compute the overlap between the tested pathway and the random gene list and do it for example 1000 times. </a:t>
            </a:r>
            <a:r>
              <a:rPr lang="en-US" baseline="0" dirty="0" err="1"/>
              <a:t>zThe</a:t>
            </a:r>
            <a:r>
              <a:rPr lang="en-US" baseline="0" dirty="0"/>
              <a:t> </a:t>
            </a:r>
            <a:r>
              <a:rPr lang="en-US" baseline="0" dirty="0" err="1"/>
              <a:t>pvalue</a:t>
            </a:r>
            <a:r>
              <a:rPr lang="en-US" baseline="0" dirty="0"/>
              <a:t> is then the number of times the random overlap was as large or larger than the observed overlap divided by the total number of trials.  A </a:t>
            </a:r>
            <a:r>
              <a:rPr lang="en-US" baseline="0" dirty="0" err="1"/>
              <a:t>pvalue</a:t>
            </a:r>
            <a:r>
              <a:rPr lang="en-US" baseline="0" dirty="0"/>
              <a:t> derived that way is called an empirical </a:t>
            </a:r>
            <a:r>
              <a:rPr lang="en-US" baseline="0" dirty="0" err="1"/>
              <a:t>pvalue</a:t>
            </a:r>
            <a:r>
              <a:rPr lang="en-US" baseline="0" dirty="0"/>
              <a:t>. </a:t>
            </a:r>
          </a:p>
          <a:p>
            <a:r>
              <a:rPr lang="en-US" baseline="0" dirty="0"/>
              <a:t>      The problem is that you need to do a lot of random selection to obtain a good p value precision and the computer may take a lot of time to compute it. However under some conditions, we know what the distribution of the random samples looks and we can directly use statistical tests.  In the case of enrichment analysis the fisher’s exact test and the hypergeometric distribution is the appropriate statistical test to use.</a:t>
            </a:r>
          </a:p>
          <a:p>
            <a:endParaRPr lang="en-US" baseline="0" dirty="0">
              <a:solidFill>
                <a:schemeClr val="accent1"/>
              </a:solidFill>
            </a:endParaRPr>
          </a:p>
          <a:p>
            <a:endParaRPr lang="en-US" baseline="0" dirty="0">
              <a:solidFill>
                <a:schemeClr val="accent1"/>
              </a:solidFill>
            </a:endParaRPr>
          </a:p>
          <a:p>
            <a:pPr>
              <a:spcBef>
                <a:spcPct val="0"/>
              </a:spcBef>
            </a:pPr>
            <a:endParaRPr lang="en-US" dirty="0">
              <a:solidFill>
                <a:schemeClr val="accent1"/>
              </a:solidFill>
            </a:endParaRPr>
          </a:p>
          <a:p>
            <a:endParaRPr lang="en-US" b="1" dirty="0"/>
          </a:p>
        </p:txBody>
      </p:sp>
      <p:sp>
        <p:nvSpPr>
          <p:cNvPr id="4" name="Slide Number Placeholder 3"/>
          <p:cNvSpPr>
            <a:spLocks noGrp="1"/>
          </p:cNvSpPr>
          <p:nvPr>
            <p:ph type="sldNum" sz="quarter" idx="10"/>
          </p:nvPr>
        </p:nvSpPr>
        <p:spPr/>
        <p:txBody>
          <a:bodyPr/>
          <a:lstStyle/>
          <a:p>
            <a:fld id="{588F49F4-0018-AB4A-9E57-3C4C9B42ABF1}" type="slidenum">
              <a:rPr lang="en-US" smtClean="0"/>
              <a:pPr/>
              <a:t>23</a:t>
            </a:fld>
            <a:endParaRPr lang="en-US"/>
          </a:p>
        </p:txBody>
      </p:sp>
    </p:spTree>
    <p:extLst>
      <p:ext uri="{BB962C8B-B14F-4D97-AF65-F5344CB8AC3E}">
        <p14:creationId xmlns:p14="http://schemas.microsoft.com/office/powerpoint/2010/main" val="2216940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834AF0-9CBD-4622-F6FE-C4BB1AD1C8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704611-1558-EC1B-ABC3-C976079FFA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6CEEEE-21E3-985B-673F-49272B1C58CE}"/>
              </a:ext>
            </a:extLst>
          </p:cNvPr>
          <p:cNvSpPr>
            <a:spLocks noGrp="1"/>
          </p:cNvSpPr>
          <p:nvPr>
            <p:ph type="body" idx="1"/>
          </p:nvPr>
        </p:nvSpPr>
        <p:spPr/>
        <p:txBody>
          <a:bodyPr/>
          <a:lstStyle/>
          <a:p>
            <a:r>
              <a:rPr lang="en-US" dirty="0"/>
              <a:t>After these explanations, If you still need to learn about the fisher’s exact test I would recommend this nicely video from stat quest. So in this example, they use a  m and m’s bag and the background is represented by all the m and m’s in the bag. And the the different m and m’s colors represent different pathways and we draw randomly 8 m and m’s and 7 are blue and 1 is red and this represent our gene list!</a:t>
            </a:r>
          </a:p>
        </p:txBody>
      </p:sp>
      <p:sp>
        <p:nvSpPr>
          <p:cNvPr id="4" name="Slide Number Placeholder 3">
            <a:extLst>
              <a:ext uri="{FF2B5EF4-FFF2-40B4-BE49-F238E27FC236}">
                <a16:creationId xmlns:a16="http://schemas.microsoft.com/office/drawing/2014/main" id="{E70F6E1F-86ED-6D6E-6E38-889AE65581DF}"/>
              </a:ext>
            </a:extLst>
          </p:cNvPr>
          <p:cNvSpPr>
            <a:spLocks noGrp="1"/>
          </p:cNvSpPr>
          <p:nvPr>
            <p:ph type="sldNum" sz="quarter" idx="10"/>
          </p:nvPr>
        </p:nvSpPr>
        <p:spPr/>
        <p:txBody>
          <a:bodyPr/>
          <a:lstStyle/>
          <a:p>
            <a:fld id="{588F49F4-0018-AB4A-9E57-3C4C9B42ABF1}" type="slidenum">
              <a:rPr lang="en-US" smtClean="0"/>
              <a:pPr/>
              <a:t>24</a:t>
            </a:fld>
            <a:endParaRPr lang="en-US"/>
          </a:p>
        </p:txBody>
      </p:sp>
    </p:spTree>
    <p:extLst>
      <p:ext uri="{BB962C8B-B14F-4D97-AF65-F5344CB8AC3E}">
        <p14:creationId xmlns:p14="http://schemas.microsoft.com/office/powerpoint/2010/main" val="855309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baseline="0" dirty="0">
                <a:latin typeface="Arial" pitchFamily="-108" charset="0"/>
                <a:ea typeface="ＭＳ Ｐゴシック" pitchFamily="-108" charset="-128"/>
                <a:cs typeface="ＭＳ Ｐゴシック" pitchFamily="-108" charset="-128"/>
              </a:rPr>
              <a:t>The fisher’s exact test is using the hypergeometric distribution to calculate each probability and the </a:t>
            </a:r>
            <a:r>
              <a:rPr lang="en-US" baseline="0" dirty="0" err="1">
                <a:latin typeface="Arial" pitchFamily="-108" charset="0"/>
                <a:ea typeface="ＭＳ Ｐゴシック" pitchFamily="-108" charset="-128"/>
                <a:cs typeface="ＭＳ Ｐゴシック" pitchFamily="-108" charset="-128"/>
              </a:rPr>
              <a:t>pvalue</a:t>
            </a:r>
            <a:r>
              <a:rPr lang="en-US" baseline="0" dirty="0">
                <a:latin typeface="Arial" pitchFamily="-108" charset="0"/>
                <a:ea typeface="ＭＳ Ｐゴシック" pitchFamily="-108" charset="-128"/>
                <a:cs typeface="ＭＳ Ｐゴシック" pitchFamily="-108" charset="-128"/>
              </a:rPr>
              <a:t>.</a:t>
            </a:r>
          </a:p>
          <a:p>
            <a:pPr eaLnBrk="1" hangingPunct="1"/>
            <a:r>
              <a:rPr lang="en-US" baseline="0" dirty="0">
                <a:latin typeface="Arial" pitchFamily="-108" charset="0"/>
                <a:ea typeface="ＭＳ Ｐゴシック" pitchFamily="-108" charset="-128"/>
                <a:cs typeface="ＭＳ Ｐゴシック" pitchFamily="-108" charset="-128"/>
              </a:rPr>
              <a:t>Using this distribution,  we can directly calculate the probability of getting 0 black ball. The probability of getting 5 red balls is high because there are much more red balls in the box. Then we can calculate the probability of getting 1 black balls, 2 black balls, 3 black balls.</a:t>
            </a:r>
          </a:p>
          <a:p>
            <a:pPr eaLnBrk="1" hangingPunct="1"/>
            <a:endParaRPr lang="en-US" baseline="0" dirty="0">
              <a:latin typeface="Arial" pitchFamily="-108" charset="0"/>
              <a:ea typeface="ＭＳ Ｐゴシック" pitchFamily="-108" charset="-128"/>
              <a:cs typeface="ＭＳ Ｐゴシック" pitchFamily="-108" charset="-128"/>
            </a:endParaRPr>
          </a:p>
          <a:p>
            <a:pPr eaLnBrk="1" hangingPunct="1"/>
            <a:r>
              <a:rPr lang="en-US" baseline="0" dirty="0">
                <a:latin typeface="Arial" pitchFamily="-108" charset="0"/>
                <a:ea typeface="ＭＳ Ｐゴシック" pitchFamily="-108" charset="-128"/>
                <a:cs typeface="ＭＳ Ｐゴシック" pitchFamily="-108" charset="-128"/>
              </a:rPr>
              <a:t>Then we need to go from probability to </a:t>
            </a:r>
            <a:r>
              <a:rPr lang="en-US" baseline="0" dirty="0" err="1">
                <a:latin typeface="Arial" pitchFamily="-108" charset="0"/>
                <a:ea typeface="ＭＳ Ｐゴシック" pitchFamily="-108" charset="-128"/>
                <a:cs typeface="ＭＳ Ｐゴシック" pitchFamily="-108" charset="-128"/>
              </a:rPr>
              <a:t>pvalue</a:t>
            </a:r>
            <a:r>
              <a:rPr lang="en-US" baseline="0" dirty="0">
                <a:latin typeface="Arial" pitchFamily="-108" charset="0"/>
                <a:ea typeface="ＭＳ Ｐゴシック" pitchFamily="-108" charset="-128"/>
                <a:cs typeface="ＭＳ Ｐゴシック" pitchFamily="-108" charset="-128"/>
              </a:rPr>
              <a:t> and the p value associated with our result (4 black balls) is the </a:t>
            </a:r>
          </a:p>
          <a:p>
            <a:pPr eaLnBrk="1" hangingPunct="1"/>
            <a:r>
              <a:rPr lang="en-US" baseline="0" dirty="0">
                <a:latin typeface="Arial" pitchFamily="-108" charset="0"/>
                <a:ea typeface="ＭＳ Ｐゴシック" pitchFamily="-108" charset="-128"/>
                <a:cs typeface="ＭＳ Ｐゴシック" pitchFamily="-108" charset="-128"/>
              </a:rPr>
              <a:t> probability to get 4 or more than 4 black balls. (the </a:t>
            </a:r>
            <a:r>
              <a:rPr lang="en-US" baseline="0" dirty="0" err="1">
                <a:latin typeface="Arial" pitchFamily="-108" charset="0"/>
                <a:ea typeface="ＭＳ Ｐゴシック" pitchFamily="-108" charset="-128"/>
                <a:cs typeface="ＭＳ Ｐゴシック" pitchFamily="-108" charset="-128"/>
              </a:rPr>
              <a:t>pvalue</a:t>
            </a:r>
            <a:r>
              <a:rPr lang="en-US" baseline="0" dirty="0">
                <a:latin typeface="Arial" pitchFamily="-108" charset="0"/>
                <a:ea typeface="ＭＳ Ｐゴシック" pitchFamily="-108" charset="-128"/>
                <a:cs typeface="ＭＳ Ｐゴシック" pitchFamily="-108" charset="-128"/>
              </a:rPr>
              <a:t> is the sum of getting the same result or something that is more rare than the result)</a:t>
            </a:r>
          </a:p>
          <a:p>
            <a:pPr eaLnBrk="1" hangingPunct="1"/>
            <a:endParaRPr lang="en-US" baseline="0" dirty="0">
              <a:latin typeface="Arial" pitchFamily="-108" charset="0"/>
              <a:ea typeface="ＭＳ Ｐゴシック" pitchFamily="-108" charset="-128"/>
              <a:cs typeface="ＭＳ Ｐゴシック" pitchFamily="-108" charset="-128"/>
            </a:endParaRPr>
          </a:p>
          <a:p>
            <a:pPr eaLnBrk="1" hangingPunct="1"/>
            <a:r>
              <a:rPr lang="en-US" altLang="en-US" dirty="0">
                <a:latin typeface="Arial" charset="0"/>
                <a:ea typeface="ＭＳ Ｐゴシック" charset="-128"/>
              </a:rPr>
              <a:t>Now</a:t>
            </a:r>
            <a:r>
              <a:rPr lang="en-US" altLang="en-US" baseline="0" dirty="0">
                <a:latin typeface="Arial" charset="0"/>
                <a:ea typeface="ＭＳ Ｐゴシック" charset="-128"/>
              </a:rPr>
              <a:t> if we adapt our teaching example to pathway enrichment analysis, the black balls represent one pathway let s say apoptosis and contains 6 balls in the original gene ontology pathway database. And our gene list contains 5 genes and 4 of these genes are in the apoptosis gene-set. Is apoptosis overrepresented in our gene list? </a:t>
            </a:r>
          </a:p>
          <a:p>
            <a:pPr eaLnBrk="1" hangingPunct="1"/>
            <a:endParaRPr lang="en-US" altLang="en-US" baseline="0" dirty="0">
              <a:latin typeface="Arial" charset="0"/>
              <a:ea typeface="ＭＳ Ｐゴシック" charset="-128"/>
            </a:endParaRPr>
          </a:p>
          <a:p>
            <a:pPr eaLnBrk="1" hangingPunct="1"/>
            <a:r>
              <a:rPr lang="en-US" altLang="en-US" baseline="0" dirty="0">
                <a:latin typeface="Arial" charset="0"/>
                <a:ea typeface="ＭＳ Ｐゴシック" charset="-128"/>
              </a:rPr>
              <a:t>Our </a:t>
            </a:r>
            <a:r>
              <a:rPr lang="en-US" altLang="en-US" baseline="0" dirty="0" err="1">
                <a:latin typeface="Arial" charset="0"/>
                <a:ea typeface="ＭＳ Ｐゴシック" charset="-128"/>
              </a:rPr>
              <a:t>pvalue</a:t>
            </a:r>
            <a:r>
              <a:rPr lang="en-US" altLang="en-US" baseline="0" dirty="0">
                <a:latin typeface="Arial" charset="0"/>
                <a:ea typeface="ＭＳ Ｐゴシック" charset="-128"/>
              </a:rPr>
              <a:t> of 0.001 is close to 0 meaning that the chance of rejecting the null hypothesis when the null hypothesis is still true (random) is extremely low. Therefore, we can reject the null hypothesis and conclude that the apoptosis pathway is significantly enriched in our gene list and it is probably not due to random chance. </a:t>
            </a:r>
            <a:endParaRPr lang="en-US" altLang="en-US" dirty="0">
              <a:latin typeface="Arial" charset="0"/>
              <a:ea typeface="ＭＳ Ｐゴシック" charset="-128"/>
            </a:endParaRPr>
          </a:p>
          <a:p>
            <a:endParaRPr lang="en-US" dirty="0"/>
          </a:p>
        </p:txBody>
      </p:sp>
      <p:sp>
        <p:nvSpPr>
          <p:cNvPr id="4" name="Slide Number Placeholder 3"/>
          <p:cNvSpPr>
            <a:spLocks noGrp="1"/>
          </p:cNvSpPr>
          <p:nvPr>
            <p:ph type="sldNum" sz="quarter" idx="5"/>
          </p:nvPr>
        </p:nvSpPr>
        <p:spPr/>
        <p:txBody>
          <a:bodyPr/>
          <a:lstStyle/>
          <a:p>
            <a:fld id="{482CBEE4-5B31-CD4D-99AF-7818885CE6AA}" type="slidenum">
              <a:rPr lang="en-US" smtClean="0"/>
              <a:t>25</a:t>
            </a:fld>
            <a:endParaRPr lang="en-US"/>
          </a:p>
        </p:txBody>
      </p:sp>
    </p:spTree>
    <p:extLst>
      <p:ext uri="{BB962C8B-B14F-4D97-AF65-F5344CB8AC3E}">
        <p14:creationId xmlns:p14="http://schemas.microsoft.com/office/powerpoint/2010/main" val="17730565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interpret the results of our experiment , we are trying to test as many pathways as possible and we will need to correct for multiple hypothesis testing.</a:t>
            </a:r>
          </a:p>
        </p:txBody>
      </p:sp>
      <p:sp>
        <p:nvSpPr>
          <p:cNvPr id="4" name="Slide Number Placeholder 3"/>
          <p:cNvSpPr>
            <a:spLocks noGrp="1"/>
          </p:cNvSpPr>
          <p:nvPr>
            <p:ph type="sldNum" sz="quarter" idx="5"/>
          </p:nvPr>
        </p:nvSpPr>
        <p:spPr/>
        <p:txBody>
          <a:bodyPr/>
          <a:lstStyle/>
          <a:p>
            <a:fld id="{588F49F4-0018-AB4A-9E57-3C4C9B42ABF1}" type="slidenum">
              <a:rPr lang="en-US" smtClean="0"/>
              <a:pPr/>
              <a:t>27</a:t>
            </a:fld>
            <a:endParaRPr lang="en-US"/>
          </a:p>
        </p:txBody>
      </p:sp>
    </p:spTree>
    <p:extLst>
      <p:ext uri="{BB962C8B-B14F-4D97-AF65-F5344CB8AC3E}">
        <p14:creationId xmlns:p14="http://schemas.microsoft.com/office/powerpoint/2010/main" val="4581799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C65DF2-FE6B-57C3-EA1F-441F6E5E5837}"/>
            </a:ext>
          </a:extLst>
        </p:cNvPr>
        <p:cNvGrpSpPr/>
        <p:nvPr/>
      </p:nvGrpSpPr>
      <p:grpSpPr>
        <a:xfrm>
          <a:off x="0" y="0"/>
          <a:ext cx="0" cy="0"/>
          <a:chOff x="0" y="0"/>
          <a:chExt cx="0" cy="0"/>
        </a:xfrm>
      </p:grpSpPr>
      <p:sp>
        <p:nvSpPr>
          <p:cNvPr id="79874" name="Rectangle 7">
            <a:extLst>
              <a:ext uri="{FF2B5EF4-FFF2-40B4-BE49-F238E27FC236}">
                <a16:creationId xmlns:a16="http://schemas.microsoft.com/office/drawing/2014/main" id="{24C74ABF-51ED-5E57-EE57-21D00EB9D3DC}"/>
              </a:ext>
            </a:extLst>
          </p:cNvPr>
          <p:cNvSpPr>
            <a:spLocks noGrp="1" noChangeArrowheads="1"/>
          </p:cNvSpPr>
          <p:nvPr>
            <p:ph type="sldNum" sz="quarter" idx="5"/>
          </p:nvPr>
        </p:nvSpPr>
        <p:spPr>
          <a:noFill/>
        </p:spPr>
        <p:txBody>
          <a:bodyPr/>
          <a:lstStyle/>
          <a:p>
            <a:fld id="{4955A85C-44CA-2E4D-8F93-FE4A2045E4B9}" type="slidenum">
              <a:rPr lang="en-US">
                <a:latin typeface="Arial" pitchFamily="-108" charset="0"/>
                <a:ea typeface="ＭＳ Ｐゴシック" pitchFamily="-108" charset="-128"/>
                <a:cs typeface="ＭＳ Ｐゴシック" pitchFamily="-108" charset="-128"/>
              </a:rPr>
              <a:pPr/>
              <a:t>28</a:t>
            </a:fld>
            <a:endParaRPr lang="en-US">
              <a:latin typeface="Arial" pitchFamily="-108" charset="0"/>
              <a:ea typeface="ＭＳ Ｐゴシック" pitchFamily="-108" charset="-128"/>
              <a:cs typeface="ＭＳ Ｐゴシック" pitchFamily="-108" charset="-128"/>
            </a:endParaRPr>
          </a:p>
        </p:txBody>
      </p:sp>
      <p:sp>
        <p:nvSpPr>
          <p:cNvPr id="79875" name="Rectangle 2">
            <a:extLst>
              <a:ext uri="{FF2B5EF4-FFF2-40B4-BE49-F238E27FC236}">
                <a16:creationId xmlns:a16="http://schemas.microsoft.com/office/drawing/2014/main" id="{3DAAFF78-BED6-9AA8-E01A-A6F2DF864A52}"/>
              </a:ext>
            </a:extLst>
          </p:cNvPr>
          <p:cNvSpPr>
            <a:spLocks noGrp="1" noRot="1" noChangeAspect="1" noChangeArrowheads="1" noTextEdit="1"/>
          </p:cNvSpPr>
          <p:nvPr>
            <p:ph type="sldImg"/>
          </p:nvPr>
        </p:nvSpPr>
        <p:spPr>
          <a:ln/>
        </p:spPr>
      </p:sp>
      <p:sp>
        <p:nvSpPr>
          <p:cNvPr id="79876" name="Rectangle 3">
            <a:extLst>
              <a:ext uri="{FF2B5EF4-FFF2-40B4-BE49-F238E27FC236}">
                <a16:creationId xmlns:a16="http://schemas.microsoft.com/office/drawing/2014/main" id="{1B292595-740F-429A-148B-633BED1CCDBB}"/>
              </a:ext>
            </a:extLst>
          </p:cNvPr>
          <p:cNvSpPr>
            <a:spLocks noGrp="1" noChangeArrowheads="1"/>
          </p:cNvSpPr>
          <p:nvPr>
            <p:ph type="body" idx="1"/>
          </p:nvPr>
        </p:nvSpPr>
        <p:spPr>
          <a:noFill/>
          <a:ln/>
        </p:spPr>
        <p:txBody>
          <a:bodyPr>
            <a:normAutofit/>
          </a:bodyPr>
          <a:lstStyle/>
          <a:p>
            <a:pPr eaLnBrk="1" hangingPunct="1"/>
            <a:r>
              <a:rPr lang="en-US" dirty="0">
                <a:latin typeface="Arial" pitchFamily="-108" charset="0"/>
                <a:ea typeface="ＭＳ Ｐゴシック" pitchFamily="-108" charset="-128"/>
                <a:cs typeface="ＭＳ Ｐゴシック" pitchFamily="-108" charset="-128"/>
              </a:rPr>
              <a:t>we ar</a:t>
            </a:r>
            <a:r>
              <a:rPr lang="en-US" baseline="0" dirty="0">
                <a:latin typeface="Arial" pitchFamily="-108" charset="0"/>
                <a:ea typeface="ＭＳ Ｐゴシック" pitchFamily="-108" charset="-128"/>
                <a:cs typeface="ＭＳ Ｐゴシック" pitchFamily="-108" charset="-128"/>
              </a:rPr>
              <a:t>e going b</a:t>
            </a:r>
            <a:r>
              <a:rPr lang="en-US" dirty="0">
                <a:latin typeface="Arial" pitchFamily="-108" charset="0"/>
                <a:ea typeface="ＭＳ Ｐゴシック" pitchFamily="-108" charset="-128"/>
                <a:cs typeface="ＭＳ Ｐゴシック" pitchFamily="-108" charset="-128"/>
              </a:rPr>
              <a:t>ack to</a:t>
            </a:r>
            <a:r>
              <a:rPr lang="en-US" baseline="0" dirty="0">
                <a:latin typeface="Arial" pitchFamily="-108" charset="0"/>
                <a:ea typeface="ＭＳ Ｐゴシック" pitchFamily="-108" charset="-128"/>
                <a:cs typeface="ＭＳ Ｐゴシック" pitchFamily="-108" charset="-128"/>
              </a:rPr>
              <a:t> our example of red and black balls, our background is 5000 balls containing 5 black balls and we want at least 4 black balls. </a:t>
            </a:r>
            <a:r>
              <a:rPr lang="en-US" dirty="0">
                <a:latin typeface="Arial" pitchFamily="-108" charset="0"/>
                <a:ea typeface="ＭＳ Ｐゴシック" pitchFamily="-108" charset="-128"/>
                <a:cs typeface="ＭＳ Ｐゴシック" pitchFamily="-108" charset="-128"/>
              </a:rPr>
              <a:t> The </a:t>
            </a:r>
            <a:r>
              <a:rPr lang="en-US" dirty="0" err="1">
                <a:latin typeface="Arial" pitchFamily="-108" charset="0"/>
                <a:ea typeface="ＭＳ Ｐゴシック" pitchFamily="-108" charset="-128"/>
                <a:cs typeface="ＭＳ Ｐゴシック" pitchFamily="-108" charset="-128"/>
              </a:rPr>
              <a:t>pvalue</a:t>
            </a:r>
            <a:r>
              <a:rPr lang="en-US" dirty="0">
                <a:latin typeface="Arial" pitchFamily="-108" charset="0"/>
                <a:ea typeface="ＭＳ Ｐゴシック" pitchFamily="-108" charset="-128"/>
                <a:cs typeface="ＭＳ Ｐゴシック" pitchFamily="-108" charset="-128"/>
              </a:rPr>
              <a:t> was</a:t>
            </a:r>
            <a:r>
              <a:rPr lang="en-US" baseline="0" dirty="0">
                <a:latin typeface="Arial" pitchFamily="-108" charset="0"/>
                <a:ea typeface="ＭＳ Ｐゴシック" pitchFamily="-108" charset="-128"/>
                <a:cs typeface="ＭＳ Ｐゴシック" pitchFamily="-108" charset="-128"/>
              </a:rPr>
              <a:t> telling us that we had only 0.001% chance to get that by random chance only but this is if and only if we do only one trial. Because if we try and try again until we succeed, we will get a draw with 4 black balls and 1 red balls. So even if an event is unlikely, if we try it multiple times, we may able to get it. And this is what people mean by multiple hypothesis testing and that s why we need to correct for the number of tests we are making. </a:t>
            </a:r>
          </a:p>
          <a:p>
            <a:pPr eaLnBrk="1" hangingPunct="1"/>
            <a:endParaRPr lang="en-US" dirty="0">
              <a:latin typeface="Arial" pitchFamily="-108" charset="0"/>
              <a:ea typeface="ＭＳ Ｐゴシック" pitchFamily="-108" charset="-128"/>
              <a:cs typeface="ＭＳ Ｐゴシック" pitchFamily="-108" charset="-128"/>
            </a:endParaRPr>
          </a:p>
          <a:p>
            <a:pPr eaLnBrk="1" hangingPunct="1"/>
            <a:r>
              <a:rPr lang="en-US" baseline="0" dirty="0">
                <a:latin typeface="Arial" pitchFamily="-108" charset="0"/>
                <a:ea typeface="ＭＳ Ｐゴシック" pitchFamily="-108" charset="-128"/>
                <a:cs typeface="ＭＳ Ｐゴシック" pitchFamily="-108" charset="-128"/>
              </a:rPr>
              <a:t>So if we don't correct for multiple hypothesis testing, we are going to generate type I error also named false positive, we are going to get situations where the enrichment that we see in that pathway could be due to random chance even if the </a:t>
            </a:r>
            <a:r>
              <a:rPr lang="en-US" baseline="0" dirty="0" err="1">
                <a:latin typeface="Arial" pitchFamily="-108" charset="0"/>
                <a:ea typeface="ＭＳ Ｐゴシック" pitchFamily="-108" charset="-128"/>
                <a:cs typeface="ＭＳ Ｐゴシック" pitchFamily="-108" charset="-128"/>
              </a:rPr>
              <a:t>pvalue</a:t>
            </a:r>
            <a:r>
              <a:rPr lang="en-US" baseline="0" dirty="0">
                <a:latin typeface="Arial" pitchFamily="-108" charset="0"/>
                <a:ea typeface="ＭＳ Ｐゴシック" pitchFamily="-108" charset="-128"/>
                <a:cs typeface="ＭＳ Ｐゴシック" pitchFamily="-108" charset="-128"/>
              </a:rPr>
              <a:t> was low.  That’s why again we have to correct for the number of pathways that we have tested.</a:t>
            </a:r>
          </a:p>
          <a:p>
            <a:pPr eaLnBrk="1" hangingPunct="1"/>
            <a:endParaRPr lang="en-US" dirty="0">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9358228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There is actually a simple way to correct for multiple tests and </a:t>
            </a:r>
            <a:r>
              <a:rPr lang="en-US" baseline="0" dirty="0" err="1"/>
              <a:t>intuitivally</a:t>
            </a:r>
            <a:r>
              <a:rPr lang="en-US" baseline="0" dirty="0"/>
              <a:t> you could </a:t>
            </a:r>
            <a:r>
              <a:rPr lang="en-US" baseline="0" dirty="0" err="1"/>
              <a:t>mutliply</a:t>
            </a:r>
            <a:r>
              <a:rPr lang="en-US" baseline="0" dirty="0"/>
              <a:t> the </a:t>
            </a:r>
            <a:r>
              <a:rPr lang="en-US" baseline="0" dirty="0" err="1"/>
              <a:t>pvalue</a:t>
            </a:r>
            <a:r>
              <a:rPr lang="en-US" baseline="0" dirty="0"/>
              <a:t> that you obtained for each gene-set by the total number of gene-sets that we have tested.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This correction exists and it is called the </a:t>
            </a:r>
            <a:r>
              <a:rPr lang="en-US" baseline="0" dirty="0" err="1"/>
              <a:t>bonferroni</a:t>
            </a:r>
            <a:r>
              <a:rPr lang="en-US" baseline="0" dirty="0"/>
              <a:t> correction. The corrected </a:t>
            </a:r>
            <a:r>
              <a:rPr lang="en-US" baseline="0" dirty="0" err="1"/>
              <a:t>pvalue</a:t>
            </a:r>
            <a:r>
              <a:rPr lang="en-US" baseline="0" dirty="0"/>
              <a:t> will always be greater than the original </a:t>
            </a:r>
            <a:r>
              <a:rPr lang="en-US" baseline="0" dirty="0" err="1"/>
              <a:t>pvalue</a:t>
            </a:r>
            <a:r>
              <a:rPr lang="en-US" baseline="0" dirty="0"/>
              <a:t>.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You would then select all the gene-sets that have this corrected </a:t>
            </a:r>
            <a:r>
              <a:rPr lang="en-US" baseline="0" dirty="0" err="1"/>
              <a:t>pvalue</a:t>
            </a:r>
            <a:r>
              <a:rPr lang="en-US" baseline="0" dirty="0"/>
              <a:t> equal or less than 0.05 and interpret your results. It is to known that this correction is very stringent and actually the </a:t>
            </a:r>
            <a:r>
              <a:rPr lang="en-US" baseline="0" dirty="0" err="1"/>
              <a:t>stringest</a:t>
            </a:r>
            <a:r>
              <a:rPr lang="en-US" baseline="0" dirty="0"/>
              <a:t> method that exists and you may have no gene-sets that passed that threshold (loss of power. If you have gene-sets that pass that threshold, you can be pretty confident when you report them as enriched.</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 When we use the </a:t>
            </a:r>
            <a:r>
              <a:rPr lang="en-US" baseline="0" dirty="0" err="1"/>
              <a:t>bonferroni</a:t>
            </a:r>
            <a:r>
              <a:rPr lang="en-US" baseline="0" dirty="0"/>
              <a:t> correction,  we said that we are controlling for the family wise error rate and it means that when we select the pathways under </a:t>
            </a:r>
            <a:r>
              <a:rPr lang="en-US" baseline="0" dirty="0" err="1"/>
              <a:t>correcter</a:t>
            </a:r>
            <a:r>
              <a:rPr lang="en-US" baseline="0" dirty="0"/>
              <a:t> </a:t>
            </a:r>
            <a:r>
              <a:rPr lang="en-US" baseline="0" dirty="0" err="1"/>
              <a:t>pvalue</a:t>
            </a:r>
            <a:r>
              <a:rPr lang="en-US" baseline="0" dirty="0"/>
              <a:t> of 0.05 , we say that  the probability of any one of them to be a type one error is 5%.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588F49F4-0018-AB4A-9E57-3C4C9B42ABF1}" type="slidenum">
              <a:rPr lang="en-US" smtClean="0"/>
              <a:pPr/>
              <a:t>29</a:t>
            </a:fld>
            <a:endParaRPr lang="en-US"/>
          </a:p>
        </p:txBody>
      </p:sp>
    </p:spTree>
    <p:extLst>
      <p:ext uri="{BB962C8B-B14F-4D97-AF65-F5344CB8AC3E}">
        <p14:creationId xmlns:p14="http://schemas.microsoft.com/office/powerpoint/2010/main" val="15410575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b="0" i="0" dirty="0">
                <a:solidFill>
                  <a:srgbClr val="222222"/>
                </a:solidFill>
                <a:effectLst/>
                <a:latin typeface="Harding"/>
              </a:rPr>
              <a:t>point mutations and small insertions/deletions from 3,281 tumours across 12 tumour types as part of the TCGA Pan-Cancer effort</a:t>
            </a:r>
          </a:p>
          <a:p>
            <a:pPr marL="171450" indent="-171450">
              <a:buFont typeface="Arial" panose="020B0604020202020204" pitchFamily="34" charset="0"/>
              <a:buChar char="•"/>
            </a:pPr>
            <a:r>
              <a:rPr lang="en-CA" b="0" i="0" dirty="0">
                <a:solidFill>
                  <a:srgbClr val="222222"/>
                </a:solidFill>
                <a:effectLst/>
                <a:latin typeface="Harding"/>
              </a:rPr>
              <a:t>we identified 127 significantly mutated genes</a:t>
            </a:r>
          </a:p>
          <a:p>
            <a:pPr marL="171450" indent="-171450">
              <a:buFont typeface="Arial" panose="020B0604020202020204" pitchFamily="34" charset="0"/>
              <a:buChar char="•"/>
            </a:pPr>
            <a:r>
              <a:rPr lang="en-CA" b="0" i="0" dirty="0">
                <a:solidFill>
                  <a:srgbClr val="222222"/>
                </a:solidFill>
                <a:effectLst/>
                <a:latin typeface="Harding"/>
              </a:rPr>
              <a:t>The average number of mutations in these significantly mutated genes varies across tumour types; most tumours have two to six</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482CBEE4-5B31-CD4D-99AF-7818885CE6AA}" type="slidenum">
              <a:rPr lang="en-US" smtClean="0"/>
              <a:t>32</a:t>
            </a:fld>
            <a:endParaRPr lang="en-US"/>
          </a:p>
        </p:txBody>
      </p:sp>
    </p:spTree>
    <p:extLst>
      <p:ext uri="{BB962C8B-B14F-4D97-AF65-F5344CB8AC3E}">
        <p14:creationId xmlns:p14="http://schemas.microsoft.com/office/powerpoint/2010/main" val="16889306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2CBEE4-5B31-CD4D-99AF-7818885CE6AA}" type="slidenum">
              <a:rPr lang="en-US" smtClean="0"/>
              <a:t>33</a:t>
            </a:fld>
            <a:endParaRPr lang="en-US"/>
          </a:p>
        </p:txBody>
      </p:sp>
    </p:spTree>
    <p:extLst>
      <p:ext uri="{BB962C8B-B14F-4D97-AF65-F5344CB8AC3E}">
        <p14:creationId xmlns:p14="http://schemas.microsoft.com/office/powerpoint/2010/main" val="26945320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affiliated with </a:t>
            </a:r>
            <a:r>
              <a:rPr lang="en-US" dirty="0" err="1"/>
              <a:t>Bioinformatics.ca</a:t>
            </a:r>
            <a:endParaRPr lang="en-US" dirty="0"/>
          </a:p>
        </p:txBody>
      </p:sp>
      <p:sp>
        <p:nvSpPr>
          <p:cNvPr id="4" name="Slide Number Placeholder 3"/>
          <p:cNvSpPr>
            <a:spLocks noGrp="1"/>
          </p:cNvSpPr>
          <p:nvPr>
            <p:ph type="sldNum" sz="quarter" idx="5"/>
          </p:nvPr>
        </p:nvSpPr>
        <p:spPr/>
        <p:txBody>
          <a:bodyPr/>
          <a:lstStyle/>
          <a:p>
            <a:fld id="{482CBEE4-5B31-CD4D-99AF-7818885CE6AA}" type="slidenum">
              <a:rPr lang="en-US" smtClean="0"/>
              <a:t>38</a:t>
            </a:fld>
            <a:endParaRPr lang="en-US"/>
          </a:p>
        </p:txBody>
      </p:sp>
    </p:spTree>
    <p:extLst>
      <p:ext uri="{BB962C8B-B14F-4D97-AF65-F5344CB8AC3E}">
        <p14:creationId xmlns:p14="http://schemas.microsoft.com/office/powerpoint/2010/main" val="12543612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2CBEE4-5B31-CD4D-99AF-7818885CE6AA}" type="slidenum">
              <a:rPr lang="en-US" smtClean="0"/>
              <a:t>40</a:t>
            </a:fld>
            <a:endParaRPr lang="en-US"/>
          </a:p>
        </p:txBody>
      </p:sp>
    </p:spTree>
    <p:extLst>
      <p:ext uri="{BB962C8B-B14F-4D97-AF65-F5344CB8AC3E}">
        <p14:creationId xmlns:p14="http://schemas.microsoft.com/office/powerpoint/2010/main" val="769245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summary</a:t>
            </a:r>
            <a:r>
              <a:rPr lang="en-US" baseline="0" dirty="0"/>
              <a:t> of the workflow of pathway enrichment analysis which is the focus of the lecture to illustrate the general concept.</a:t>
            </a:r>
          </a:p>
          <a:p>
            <a:endParaRPr lang="en-US" baseline="0" dirty="0"/>
          </a:p>
          <a:p>
            <a:r>
              <a:rPr lang="en-US" baseline="0" dirty="0"/>
              <a:t>We see 3 steps. </a:t>
            </a:r>
          </a:p>
          <a:p>
            <a:endParaRPr lang="en-US" baseline="0" dirty="0"/>
          </a:p>
          <a:p>
            <a:r>
              <a:rPr lang="en-US" baseline="0" dirty="0"/>
              <a:t>The first step is the generation of the omics data.</a:t>
            </a:r>
          </a:p>
          <a:p>
            <a:r>
              <a:rPr lang="en-US" baseline="0" dirty="0"/>
              <a:t>For you , it is proteomics and this step will include getting the relative abundance of the proteins in each samples and also the identification of which proteins are more abundant than others in your group of samples. This step removes the noise in the data so it is good to be very careful at this step.</a:t>
            </a:r>
          </a:p>
          <a:p>
            <a:endParaRPr lang="en-US" baseline="0" dirty="0"/>
          </a:p>
          <a:p>
            <a:r>
              <a:rPr lang="en-US" baseline="0" dirty="0"/>
              <a:t>For proteomics, be careful when you try to1) to correctly identify the proteins, their abundance, to remove proteins with very low abundance if you think this is noise, think about imputing missing data which is common practice in proteomics and use the correct statistics to calculate the differential abundance between normal and treated.</a:t>
            </a:r>
          </a:p>
          <a:p>
            <a:endParaRPr lang="en-US" baseline="0" dirty="0"/>
          </a:p>
          <a:p>
            <a:r>
              <a:rPr lang="en-US" baseline="0" dirty="0"/>
              <a:t>During the second step this is where we use bioinformatic tools to interpret our data. In order to perform pathway enrichment analysis, we query our list of proteins against biological processes which are what we call the pathways, but we also can use other sources of information stored in databases like disease information, drug targets if this is important for our project. </a:t>
            </a:r>
          </a:p>
          <a:p>
            <a:endParaRPr lang="en-US" baseline="0" dirty="0"/>
          </a:p>
          <a:p>
            <a:r>
              <a:rPr lang="en-US" baseline="0" dirty="0"/>
              <a:t>The third step consists of visualizing the results of the pathway enrichment analysis as networks.</a:t>
            </a:r>
          </a:p>
          <a:p>
            <a:r>
              <a:rPr lang="en-US" baseline="0" dirty="0" err="1"/>
              <a:t>Werepresent</a:t>
            </a:r>
            <a:r>
              <a:rPr lang="en-US" baseline="0" dirty="0"/>
              <a:t> the results as a network because this is easier to interpret. It helps us to elaborate new hypotheses. It is an opening to future directions in our project and the next step is to validate these new hypotheses experimentally using drug or enzyme inhibitors that can block the pathway of interest.</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419BFF29-0455-3C47-A931-C775FC776F32}" type="slidenum">
              <a:rPr lang="en-US" smtClean="0"/>
              <a:t>4</a:t>
            </a:fld>
            <a:endParaRPr lang="en-US"/>
          </a:p>
        </p:txBody>
      </p:sp>
    </p:spTree>
    <p:extLst>
      <p:ext uri="{BB962C8B-B14F-4D97-AF65-F5344CB8AC3E}">
        <p14:creationId xmlns:p14="http://schemas.microsoft.com/office/powerpoint/2010/main" val="16802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Pathway enrichment analysis using bioinformatic tools save time compared to traditional approach. What would be the traditional approach?</a:t>
            </a:r>
          </a:p>
          <a:p>
            <a:r>
              <a:rPr lang="en-US" dirty="0"/>
              <a:t>The traditional approach that would be to look at the list of significant proteins and manually do a </a:t>
            </a:r>
            <a:r>
              <a:rPr lang="en-US" dirty="0" err="1"/>
              <a:t>pubmed</a:t>
            </a:r>
            <a:r>
              <a:rPr lang="en-US" dirty="0"/>
              <a:t> search on those proteins. </a:t>
            </a:r>
          </a:p>
          <a:p>
            <a:r>
              <a:rPr lang="en-US" dirty="0"/>
              <a:t>There are 2 main issues with this manual approach, the first one is that it is time consuming and the second reason that is directly derived from the first one is that we won't look at all genes or proteins in our list but select the ones based on our interest and therefore we could restrict our analysis to only the top significant ones and we miss some information or we just focus on our favorite gene and this leads to a bias in the interpretation of the results whereas using bioinformatic tool that will automate the task will reduce this bias.</a:t>
            </a:r>
          </a:p>
        </p:txBody>
      </p:sp>
      <p:sp>
        <p:nvSpPr>
          <p:cNvPr id="4" name="Slide Number Placeholder 3"/>
          <p:cNvSpPr>
            <a:spLocks noGrp="1"/>
          </p:cNvSpPr>
          <p:nvPr>
            <p:ph type="sldNum" sz="quarter" idx="5"/>
          </p:nvPr>
        </p:nvSpPr>
        <p:spPr/>
        <p:txBody>
          <a:bodyPr/>
          <a:lstStyle/>
          <a:p>
            <a:fld id="{0EFBF5DB-D69D-7E4B-93FD-D2203416C560}" type="slidenum">
              <a:rPr lang="en-US" smtClean="0"/>
              <a:t>7</a:t>
            </a:fld>
            <a:endParaRPr lang="en-US"/>
          </a:p>
        </p:txBody>
      </p:sp>
    </p:spTree>
    <p:extLst>
      <p:ext uri="{BB962C8B-B14F-4D97-AF65-F5344CB8AC3E}">
        <p14:creationId xmlns:p14="http://schemas.microsoft.com/office/powerpoint/2010/main" val="31521865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benefits of pathway enrichment analysis. </a:t>
            </a:r>
          </a:p>
          <a:p>
            <a:r>
              <a:rPr lang="en-US" dirty="0"/>
              <a:t>the results are easier to interpret, it is easier to have a clear picture of what happened in our sample cells.</a:t>
            </a:r>
          </a:p>
          <a:p>
            <a:r>
              <a:rPr lang="en-US" dirty="0"/>
              <a:t>It improves statistical power: it means that even if individually we don't have hits, genes or proteins, lipids that are very significant in our experimental results, by combining the changes of multiple proteins belonging to the same biological process, we can see a statistically significance of this pathway.</a:t>
            </a:r>
          </a:p>
          <a:p>
            <a:r>
              <a:rPr lang="en-US" dirty="0"/>
              <a:t>Furthermore, the results are more reproducible and it facilitates the integration of multiple data types.</a:t>
            </a:r>
          </a:p>
        </p:txBody>
      </p:sp>
      <p:sp>
        <p:nvSpPr>
          <p:cNvPr id="4" name="Slide Number Placeholder 3"/>
          <p:cNvSpPr>
            <a:spLocks noGrp="1"/>
          </p:cNvSpPr>
          <p:nvPr>
            <p:ph type="sldNum" sz="quarter" idx="5"/>
          </p:nvPr>
        </p:nvSpPr>
        <p:spPr/>
        <p:txBody>
          <a:bodyPr/>
          <a:lstStyle/>
          <a:p>
            <a:fld id="{0EFBF5DB-D69D-7E4B-93FD-D2203416C560}" type="slidenum">
              <a:rPr lang="en-US" smtClean="0"/>
              <a:t>8</a:t>
            </a:fld>
            <a:endParaRPr lang="en-US"/>
          </a:p>
        </p:txBody>
      </p:sp>
    </p:spTree>
    <p:extLst>
      <p:ext uri="{BB962C8B-B14F-4D97-AF65-F5344CB8AC3E}">
        <p14:creationId xmlns:p14="http://schemas.microsoft.com/office/powerpoint/2010/main" val="3494640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mean when we talk about pathways and when we talk about networks?</a:t>
            </a:r>
          </a:p>
          <a:p>
            <a:r>
              <a:rPr lang="en-US" dirty="0"/>
              <a:t>A pathway is basically proteins that are known to work together in a defined biological process. For this pathway, we know the elements , the actions (what the pathway is doing), and elements of the pathway that are activators or inhibitors or downstream events. We also characterize a pathway by upstream and downstream events. Those information comes from research study and well detailed in published paper.</a:t>
            </a:r>
          </a:p>
          <a:p>
            <a:endParaRPr lang="en-US" dirty="0"/>
          </a:p>
          <a:p>
            <a:r>
              <a:rPr lang="en-US" dirty="0"/>
              <a:t>A network is a representation of a pathway , built using information stored in pathway database.  What we can see when we compare both pathway and network is that a network is less detailed, we have the components of the pathway but very often we lose the information about activators, inhibitors, upstream and downstream because this is difficult to store these information in databases.</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EFBF5DB-D69D-7E4B-93FD-D2203416C560}" type="slidenum">
              <a:rPr lang="en-US" smtClean="0"/>
              <a:t>9</a:t>
            </a:fld>
            <a:endParaRPr lang="en-US"/>
          </a:p>
        </p:txBody>
      </p:sp>
    </p:spTree>
    <p:extLst>
      <p:ext uri="{BB962C8B-B14F-4D97-AF65-F5344CB8AC3E}">
        <p14:creationId xmlns:p14="http://schemas.microsoft.com/office/powerpoint/2010/main" val="35762257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very important element of pathway enrichment analysis are the pathway databases. </a:t>
            </a:r>
          </a:p>
          <a:p>
            <a:r>
              <a:rPr lang="en-US" dirty="0"/>
              <a:t>I have told you that during the pathway enrichment analysis, we are querying our proteins against pathways which are biological processes.</a:t>
            </a:r>
          </a:p>
          <a:p>
            <a:r>
              <a:rPr lang="en-US" dirty="0"/>
              <a:t>The pathway information in other words the list if genes known to be involved in these pathways are gathered from different publication and the information is stored in the pathway database. In order to use it in our bioinformatic scripts, the format of the pathway database is very simple, it is a text file </a:t>
            </a:r>
            <a:r>
              <a:rPr lang="en-US" dirty="0" err="1"/>
              <a:t>containg</a:t>
            </a:r>
            <a:r>
              <a:rPr lang="en-US" dirty="0"/>
              <a:t> the name of the pathway followed by the list of genes known to be part of this pathway. When the pathway information is stored in this format, we often refers the pathways as gene-sets. </a:t>
            </a:r>
          </a:p>
          <a:p>
            <a:endParaRPr lang="en-US" dirty="0"/>
          </a:p>
          <a:p>
            <a:endParaRPr lang="en-US" dirty="0"/>
          </a:p>
        </p:txBody>
      </p:sp>
      <p:sp>
        <p:nvSpPr>
          <p:cNvPr id="4" name="Slide Number Placeholder 3"/>
          <p:cNvSpPr>
            <a:spLocks noGrp="1"/>
          </p:cNvSpPr>
          <p:nvPr>
            <p:ph type="sldNum" sz="quarter" idx="5"/>
          </p:nvPr>
        </p:nvSpPr>
        <p:spPr/>
        <p:txBody>
          <a:bodyPr/>
          <a:lstStyle/>
          <a:p>
            <a:fld id="{0EFBF5DB-D69D-7E4B-93FD-D2203416C560}" type="slidenum">
              <a:rPr lang="en-US" smtClean="0"/>
              <a:t>10</a:t>
            </a:fld>
            <a:endParaRPr lang="en-US"/>
          </a:p>
        </p:txBody>
      </p:sp>
    </p:spTree>
    <p:extLst>
      <p:ext uri="{BB962C8B-B14F-4D97-AF65-F5344CB8AC3E}">
        <p14:creationId xmlns:p14="http://schemas.microsoft.com/office/powerpoint/2010/main" val="32946848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Gene Ontology is I think that largest database and therefore it is a great source of information for us. </a:t>
            </a:r>
          </a:p>
          <a:p>
            <a:r>
              <a:rPr lang="en-US" dirty="0"/>
              <a:t>The particularity of GO is that it is divided into 3 categories; cellular component,, molecular function and biological process. And this is the category biological process that we often abbreviate as GO BP that is the most interesting when we perform pathway and network analysis because this is the one which stores the information about the signaling pathways </a:t>
            </a:r>
          </a:p>
        </p:txBody>
      </p:sp>
      <p:sp>
        <p:nvSpPr>
          <p:cNvPr id="4" name="Slide Number Placeholder 3"/>
          <p:cNvSpPr>
            <a:spLocks noGrp="1"/>
          </p:cNvSpPr>
          <p:nvPr>
            <p:ph type="sldNum" sz="quarter" idx="5"/>
          </p:nvPr>
        </p:nvSpPr>
        <p:spPr/>
        <p:txBody>
          <a:bodyPr/>
          <a:lstStyle/>
          <a:p>
            <a:fld id="{0EFBF5DB-D69D-7E4B-93FD-D2203416C560}" type="slidenum">
              <a:rPr lang="en-US" smtClean="0"/>
              <a:t>11</a:t>
            </a:fld>
            <a:endParaRPr lang="en-US"/>
          </a:p>
        </p:txBody>
      </p:sp>
    </p:spTree>
    <p:extLst>
      <p:ext uri="{BB962C8B-B14F-4D97-AF65-F5344CB8AC3E}">
        <p14:creationId xmlns:p14="http://schemas.microsoft.com/office/powerpoint/2010/main" val="26964099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particularity of the GO database is that it is organized in a hierarchy. You have parent and child terms . The child terms are smaller and more specific pathways.</a:t>
            </a:r>
          </a:p>
          <a:p>
            <a:r>
              <a:rPr lang="en-US" dirty="0"/>
              <a:t>Here we see an example of this hierarchy. B cell apoptosis is kind of apoptosis which is a kind of cell death which is a kind of biological process. </a:t>
            </a:r>
            <a:br>
              <a:rPr lang="en-US" dirty="0"/>
            </a:br>
            <a:r>
              <a:rPr lang="en-US" dirty="0"/>
              <a:t>So what we do in the </a:t>
            </a:r>
            <a:r>
              <a:rPr lang="en-US" dirty="0" err="1"/>
              <a:t>bader</a:t>
            </a:r>
            <a:r>
              <a:rPr lang="en-US" dirty="0"/>
              <a:t> lab when we perform pathway analysis is that we removed the very large process that have more than 2000 genes for example per pathways because they are very general terms and not very informative. And what we also do is to present the result of the analysis as networks so that similar child terms that we got in our results cluster together.</a:t>
            </a:r>
          </a:p>
        </p:txBody>
      </p:sp>
      <p:sp>
        <p:nvSpPr>
          <p:cNvPr id="4" name="Slide Number Placeholder 3"/>
          <p:cNvSpPr>
            <a:spLocks noGrp="1"/>
          </p:cNvSpPr>
          <p:nvPr>
            <p:ph type="sldNum" sz="quarter" idx="5"/>
          </p:nvPr>
        </p:nvSpPr>
        <p:spPr/>
        <p:txBody>
          <a:bodyPr/>
          <a:lstStyle/>
          <a:p>
            <a:fld id="{0EFBF5DB-D69D-7E4B-93FD-D2203416C560}" type="slidenum">
              <a:rPr lang="en-US" smtClean="0"/>
              <a:t>12</a:t>
            </a:fld>
            <a:endParaRPr lang="en-US"/>
          </a:p>
        </p:txBody>
      </p:sp>
    </p:spTree>
    <p:extLst>
      <p:ext uri="{BB962C8B-B14F-4D97-AF65-F5344CB8AC3E}">
        <p14:creationId xmlns:p14="http://schemas.microsoft.com/office/powerpoint/2010/main" val="2937323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62F74-623C-B0BA-64EB-19CB2DCC598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7107AE-EA46-75E7-4790-5247CBFD37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8734230-CE3B-D0F8-3022-B3CA09EA9950}"/>
              </a:ext>
            </a:extLst>
          </p:cNvPr>
          <p:cNvSpPr>
            <a:spLocks noGrp="1"/>
          </p:cNvSpPr>
          <p:nvPr>
            <p:ph type="dt" sz="half" idx="10"/>
          </p:nvPr>
        </p:nvSpPr>
        <p:spPr/>
        <p:txBody>
          <a:bodyPr/>
          <a:lstStyle/>
          <a:p>
            <a:fld id="{C128FA71-3A18-48C0-980F-4B68F7F63042}" type="datetime1">
              <a:rPr lang="en-US" smtClean="0"/>
              <a:t>5/7/25</a:t>
            </a:fld>
            <a:endParaRPr lang="en-US"/>
          </a:p>
        </p:txBody>
      </p:sp>
      <p:sp>
        <p:nvSpPr>
          <p:cNvPr id="5" name="Footer Placeholder 4">
            <a:extLst>
              <a:ext uri="{FF2B5EF4-FFF2-40B4-BE49-F238E27FC236}">
                <a16:creationId xmlns:a16="http://schemas.microsoft.com/office/drawing/2014/main" id="{658D66CE-29D5-B31A-284D-0090D864D73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94F89B-73AB-EFEF-CBF6-E7C9077F3340}"/>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7118090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2B85E-9998-9599-0F0D-E5EE2447ACC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C8997FC-FC16-9FCC-7A98-E596A28887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53ABF3-68E9-E159-28E0-D57A78AA5277}"/>
              </a:ext>
            </a:extLst>
          </p:cNvPr>
          <p:cNvSpPr>
            <a:spLocks noGrp="1"/>
          </p:cNvSpPr>
          <p:nvPr>
            <p:ph type="dt" sz="half" idx="10"/>
          </p:nvPr>
        </p:nvSpPr>
        <p:spPr/>
        <p:txBody>
          <a:bodyPr/>
          <a:lstStyle/>
          <a:p>
            <a:fld id="{7104EDB3-C0E8-45F8-9E1D-1B6C8D1880C0}" type="datetime1">
              <a:rPr lang="en-US" smtClean="0"/>
              <a:t>5/7/25</a:t>
            </a:fld>
            <a:endParaRPr lang="en-US"/>
          </a:p>
        </p:txBody>
      </p:sp>
      <p:sp>
        <p:nvSpPr>
          <p:cNvPr id="5" name="Footer Placeholder 4">
            <a:extLst>
              <a:ext uri="{FF2B5EF4-FFF2-40B4-BE49-F238E27FC236}">
                <a16:creationId xmlns:a16="http://schemas.microsoft.com/office/drawing/2014/main" id="{8D9F040C-C261-7CEC-6297-4E1FA807CCB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4895335-912B-A08C-463B-568DEBF9B95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5785522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E9DE2D-8BF1-C999-82CD-48DCCAABF98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DEF98F-BE35-4236-F547-51645BDD3C5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B1A48A-CBFA-D949-D9A0-3ADC2E535D80}"/>
              </a:ext>
            </a:extLst>
          </p:cNvPr>
          <p:cNvSpPr>
            <a:spLocks noGrp="1"/>
          </p:cNvSpPr>
          <p:nvPr>
            <p:ph type="dt" sz="half" idx="10"/>
          </p:nvPr>
        </p:nvSpPr>
        <p:spPr/>
        <p:txBody>
          <a:bodyPr/>
          <a:lstStyle/>
          <a:p>
            <a:fld id="{9CF0EC4B-54ED-4041-B552-9BA760FA3DBA}" type="datetime1">
              <a:rPr lang="en-US" smtClean="0"/>
              <a:t>5/7/25</a:t>
            </a:fld>
            <a:endParaRPr lang="en-US"/>
          </a:p>
        </p:txBody>
      </p:sp>
      <p:sp>
        <p:nvSpPr>
          <p:cNvPr id="5" name="Footer Placeholder 4">
            <a:extLst>
              <a:ext uri="{FF2B5EF4-FFF2-40B4-BE49-F238E27FC236}">
                <a16:creationId xmlns:a16="http://schemas.microsoft.com/office/drawing/2014/main" id="{A337F801-F447-6021-1681-C8FE6B3A1D3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EBE500F-AC38-4FF7-236A-7829BE3D3B8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683072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F41B-A4B6-797D-196A-01A4086D8A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628D67-41F7-2F36-E231-BF69BEF3EB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A25B69-FF8F-B610-B992-675881EA486F}"/>
              </a:ext>
            </a:extLst>
          </p:cNvPr>
          <p:cNvSpPr>
            <a:spLocks noGrp="1"/>
          </p:cNvSpPr>
          <p:nvPr>
            <p:ph type="dt" sz="half" idx="10"/>
          </p:nvPr>
        </p:nvSpPr>
        <p:spPr/>
        <p:txBody>
          <a:bodyPr/>
          <a:lstStyle/>
          <a:p>
            <a:fld id="{51C1210E-201E-4473-82AC-2466F5386C38}" type="datetime1">
              <a:rPr lang="en-US" smtClean="0"/>
              <a:t>5/7/25</a:t>
            </a:fld>
            <a:endParaRPr lang="en-US"/>
          </a:p>
        </p:txBody>
      </p:sp>
      <p:sp>
        <p:nvSpPr>
          <p:cNvPr id="5" name="Footer Placeholder 4">
            <a:extLst>
              <a:ext uri="{FF2B5EF4-FFF2-40B4-BE49-F238E27FC236}">
                <a16:creationId xmlns:a16="http://schemas.microsoft.com/office/drawing/2014/main" id="{ED23DF69-A4BE-EFBD-9375-61C9D8C143D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D1C2CDC-03AF-AB38-0FE3-6079C136BFCA}"/>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6975774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DEFF3-2386-C396-BCE9-31C319DD10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BE3B6EE-D77C-72A6-E776-2D81A404627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F15851-9971-2E48-3A0B-9A4107E00FC8}"/>
              </a:ext>
            </a:extLst>
          </p:cNvPr>
          <p:cNvSpPr>
            <a:spLocks noGrp="1"/>
          </p:cNvSpPr>
          <p:nvPr>
            <p:ph type="dt" sz="half" idx="10"/>
          </p:nvPr>
        </p:nvSpPr>
        <p:spPr/>
        <p:txBody>
          <a:bodyPr/>
          <a:lstStyle/>
          <a:p>
            <a:fld id="{B01EA198-6CAB-4B8F-B93F-1F9C8C4B6CE7}" type="datetime1">
              <a:rPr lang="en-US" smtClean="0"/>
              <a:t>5/7/25</a:t>
            </a:fld>
            <a:endParaRPr lang="en-US"/>
          </a:p>
        </p:txBody>
      </p:sp>
      <p:sp>
        <p:nvSpPr>
          <p:cNvPr id="5" name="Footer Placeholder 4">
            <a:extLst>
              <a:ext uri="{FF2B5EF4-FFF2-40B4-BE49-F238E27FC236}">
                <a16:creationId xmlns:a16="http://schemas.microsoft.com/office/drawing/2014/main" id="{995EE358-BF7E-9DAD-D2E9-203B5D34F1F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D033F36-AB27-DC49-963B-4458347A796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868735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67C64-7A49-A3AD-063D-BBAA77EB68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54D8D2-116B-24DB-788F-0B83D75D23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CCB92C-64C6-0FB7-B5DF-B005C5C330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16C1551-0CA5-099F-FCA4-50A96C7C9BCD}"/>
              </a:ext>
            </a:extLst>
          </p:cNvPr>
          <p:cNvSpPr>
            <a:spLocks noGrp="1"/>
          </p:cNvSpPr>
          <p:nvPr>
            <p:ph type="dt" sz="half" idx="10"/>
          </p:nvPr>
        </p:nvSpPr>
        <p:spPr/>
        <p:txBody>
          <a:bodyPr/>
          <a:lstStyle/>
          <a:p>
            <a:fld id="{CA06041F-4525-44D5-AA4F-332294BF1F56}" type="datetime1">
              <a:rPr lang="en-US" smtClean="0"/>
              <a:t>5/7/25</a:t>
            </a:fld>
            <a:endParaRPr lang="en-US"/>
          </a:p>
        </p:txBody>
      </p:sp>
      <p:sp>
        <p:nvSpPr>
          <p:cNvPr id="6" name="Footer Placeholder 5">
            <a:extLst>
              <a:ext uri="{FF2B5EF4-FFF2-40B4-BE49-F238E27FC236}">
                <a16:creationId xmlns:a16="http://schemas.microsoft.com/office/drawing/2014/main" id="{21271304-D010-21D5-67D2-B249901761B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D74D7E-B4B7-9A29-FF4D-066EC216F2BA}"/>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027016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E008-11C1-7D06-AB1D-8130A365AC1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50B1AA-4F7C-06A0-A093-BBD8CD3E33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2D69FE-AB26-0624-89F4-41AAA0D51BF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71EC77-9E1C-D813-A3A1-1D630FCED4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70F41C-7CF7-8CFB-BAE1-B54477F0F3E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6D9E930-723F-47DD-6DDD-42633EB50EC2}"/>
              </a:ext>
            </a:extLst>
          </p:cNvPr>
          <p:cNvSpPr>
            <a:spLocks noGrp="1"/>
          </p:cNvSpPr>
          <p:nvPr>
            <p:ph type="dt" sz="half" idx="10"/>
          </p:nvPr>
        </p:nvSpPr>
        <p:spPr/>
        <p:txBody>
          <a:bodyPr/>
          <a:lstStyle/>
          <a:p>
            <a:fld id="{F9557091-BBDF-4EB9-BA6B-2BB67AC4FC0F}" type="datetime1">
              <a:rPr lang="en-US" smtClean="0"/>
              <a:t>5/7/25</a:t>
            </a:fld>
            <a:endParaRPr lang="en-US"/>
          </a:p>
        </p:txBody>
      </p:sp>
      <p:sp>
        <p:nvSpPr>
          <p:cNvPr id="8" name="Footer Placeholder 7">
            <a:extLst>
              <a:ext uri="{FF2B5EF4-FFF2-40B4-BE49-F238E27FC236}">
                <a16:creationId xmlns:a16="http://schemas.microsoft.com/office/drawing/2014/main" id="{2AA7690D-0B01-5655-30C0-135B862425A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685353-2FE1-DA3B-71E8-2ADCF06FAF30}"/>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457901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5B915-744E-D96C-FF43-F4FD3B02A9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16A9A92-8F64-DA73-A821-2CF823160375}"/>
              </a:ext>
            </a:extLst>
          </p:cNvPr>
          <p:cNvSpPr>
            <a:spLocks noGrp="1"/>
          </p:cNvSpPr>
          <p:nvPr>
            <p:ph type="dt" sz="half" idx="10"/>
          </p:nvPr>
        </p:nvSpPr>
        <p:spPr/>
        <p:txBody>
          <a:bodyPr/>
          <a:lstStyle/>
          <a:p>
            <a:fld id="{2D6B226B-77A6-410C-9796-083F278E0125}" type="datetime1">
              <a:rPr lang="en-US" smtClean="0"/>
              <a:t>5/7/25</a:t>
            </a:fld>
            <a:endParaRPr lang="en-US"/>
          </a:p>
        </p:txBody>
      </p:sp>
      <p:sp>
        <p:nvSpPr>
          <p:cNvPr id="4" name="Footer Placeholder 3">
            <a:extLst>
              <a:ext uri="{FF2B5EF4-FFF2-40B4-BE49-F238E27FC236}">
                <a16:creationId xmlns:a16="http://schemas.microsoft.com/office/drawing/2014/main" id="{C745C57C-6AB8-432F-5F90-7124C95FCD7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7B78730-5D5B-D26A-A4BB-B156CFD8292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895421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D02207-0A97-C27D-9731-2D316300B625}"/>
              </a:ext>
            </a:extLst>
          </p:cNvPr>
          <p:cNvSpPr>
            <a:spLocks noGrp="1"/>
          </p:cNvSpPr>
          <p:nvPr>
            <p:ph type="dt" sz="half" idx="10"/>
          </p:nvPr>
        </p:nvSpPr>
        <p:spPr/>
        <p:txBody>
          <a:bodyPr/>
          <a:lstStyle/>
          <a:p>
            <a:fld id="{A23A578B-D289-4C40-8593-3D356C49DA58}" type="datetime1">
              <a:rPr lang="en-US" smtClean="0"/>
              <a:t>5/7/25</a:t>
            </a:fld>
            <a:endParaRPr lang="en-US"/>
          </a:p>
        </p:txBody>
      </p:sp>
      <p:sp>
        <p:nvSpPr>
          <p:cNvPr id="3" name="Footer Placeholder 2">
            <a:extLst>
              <a:ext uri="{FF2B5EF4-FFF2-40B4-BE49-F238E27FC236}">
                <a16:creationId xmlns:a16="http://schemas.microsoft.com/office/drawing/2014/main" id="{44A96500-DAF9-E3BE-9D20-39288D615D9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98A47D81-6178-D5C0-D538-6C2C8170917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816237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CB643-120C-8BF4-522E-D6C1F1F573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0514BB-58AA-5F61-5634-FA397A4865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2E43969-A711-E4E9-4F79-820E0BFC5D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533BB9-40E1-E9A6-76B0-85972ED2DD8A}"/>
              </a:ext>
            </a:extLst>
          </p:cNvPr>
          <p:cNvSpPr>
            <a:spLocks noGrp="1"/>
          </p:cNvSpPr>
          <p:nvPr>
            <p:ph type="dt" sz="half" idx="10"/>
          </p:nvPr>
        </p:nvSpPr>
        <p:spPr/>
        <p:txBody>
          <a:bodyPr/>
          <a:lstStyle/>
          <a:p>
            <a:fld id="{713DFAE3-14DB-48A7-A80F-80DDB072CE3D}" type="datetime1">
              <a:rPr lang="en-US" smtClean="0"/>
              <a:t>5/7/25</a:t>
            </a:fld>
            <a:endParaRPr lang="en-US"/>
          </a:p>
        </p:txBody>
      </p:sp>
      <p:sp>
        <p:nvSpPr>
          <p:cNvPr id="6" name="Footer Placeholder 5">
            <a:extLst>
              <a:ext uri="{FF2B5EF4-FFF2-40B4-BE49-F238E27FC236}">
                <a16:creationId xmlns:a16="http://schemas.microsoft.com/office/drawing/2014/main" id="{765B0493-C548-E074-0B31-FAA9EEF08FB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0FF119D-EAA4-DFDF-2C3B-B96EC6BA4A64}"/>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186210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12881-839C-22FE-CA72-2366E81450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FCEA4B-1071-1A49-7E4B-566D34AA95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B251F07-B1B8-0291-2908-FE02BAD33D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411609-16F7-CCA8-E4D8-C8FF743DBF89}"/>
              </a:ext>
            </a:extLst>
          </p:cNvPr>
          <p:cNvSpPr>
            <a:spLocks noGrp="1"/>
          </p:cNvSpPr>
          <p:nvPr>
            <p:ph type="dt" sz="half" idx="10"/>
          </p:nvPr>
        </p:nvSpPr>
        <p:spPr/>
        <p:txBody>
          <a:bodyPr/>
          <a:lstStyle/>
          <a:p>
            <a:fld id="{67F45AC6-C491-4585-A584-9CE2AF7D5500}" type="datetime1">
              <a:rPr lang="en-US" smtClean="0"/>
              <a:t>5/7/25</a:t>
            </a:fld>
            <a:endParaRPr lang="en-US"/>
          </a:p>
        </p:txBody>
      </p:sp>
      <p:sp>
        <p:nvSpPr>
          <p:cNvPr id="6" name="Footer Placeholder 5">
            <a:extLst>
              <a:ext uri="{FF2B5EF4-FFF2-40B4-BE49-F238E27FC236}">
                <a16:creationId xmlns:a16="http://schemas.microsoft.com/office/drawing/2014/main" id="{F987AD0B-6DD9-5628-0988-22A5D9C35A2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65AC726-36EA-6461-066B-8A06F578577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51279409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964097-3E52-CBA2-364F-46ED369ACC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D657F13-0384-56B8-9992-023619E0E3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0F72DA-A586-210D-29FD-8D4AA5CB68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7F45AC6-C491-4585-A584-9CE2AF7D5500}" type="datetime1">
              <a:rPr lang="en-US" smtClean="0"/>
              <a:t>5/7/25</a:t>
            </a:fld>
            <a:endParaRPr lang="en-US"/>
          </a:p>
        </p:txBody>
      </p:sp>
      <p:sp>
        <p:nvSpPr>
          <p:cNvPr id="5" name="Footer Placeholder 4">
            <a:extLst>
              <a:ext uri="{FF2B5EF4-FFF2-40B4-BE49-F238E27FC236}">
                <a16:creationId xmlns:a16="http://schemas.microsoft.com/office/drawing/2014/main" id="{7448B2DB-1489-5B7F-1A92-6E69BC3A79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3AE14145-A140-A79C-2BD1-39CBF2FDCB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3125451770"/>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tiff"/><Relationship Id="rId5" Type="http://schemas.openxmlformats.org/officeDocument/2006/relationships/image" Target="../media/image13.jpe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download.baderlab.org/EM_Genesets/"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25.emf"/><Relationship Id="rId13" Type="http://schemas.openxmlformats.org/officeDocument/2006/relationships/image" Target="../media/image30.emf"/><Relationship Id="rId3" Type="http://schemas.openxmlformats.org/officeDocument/2006/relationships/image" Target="../media/image20.emf"/><Relationship Id="rId7" Type="http://schemas.openxmlformats.org/officeDocument/2006/relationships/image" Target="../media/image24.emf"/><Relationship Id="rId12" Type="http://schemas.openxmlformats.org/officeDocument/2006/relationships/image" Target="../media/image29.emf"/><Relationship Id="rId2" Type="http://schemas.openxmlformats.org/officeDocument/2006/relationships/notesSlide" Target="../notesSlides/notesSlide19.xml"/><Relationship Id="rId16" Type="http://schemas.openxmlformats.org/officeDocument/2006/relationships/image" Target="../media/image18.emf"/><Relationship Id="rId1" Type="http://schemas.openxmlformats.org/officeDocument/2006/relationships/slideLayout" Target="../slideLayouts/slideLayout2.xml"/><Relationship Id="rId6" Type="http://schemas.openxmlformats.org/officeDocument/2006/relationships/image" Target="../media/image23.emf"/><Relationship Id="rId11" Type="http://schemas.openxmlformats.org/officeDocument/2006/relationships/image" Target="../media/image28.emf"/><Relationship Id="rId5" Type="http://schemas.openxmlformats.org/officeDocument/2006/relationships/image" Target="../media/image22.emf"/><Relationship Id="rId15" Type="http://schemas.openxmlformats.org/officeDocument/2006/relationships/image" Target="../media/image32.emf"/><Relationship Id="rId10" Type="http://schemas.openxmlformats.org/officeDocument/2006/relationships/image" Target="../media/image27.emf"/><Relationship Id="rId4" Type="http://schemas.openxmlformats.org/officeDocument/2006/relationships/image" Target="../media/image21.emf"/><Relationship Id="rId9" Type="http://schemas.openxmlformats.org/officeDocument/2006/relationships/image" Target="../media/image26.emf"/><Relationship Id="rId14" Type="http://schemas.openxmlformats.org/officeDocument/2006/relationships/image" Target="../media/image31.emf"/></Relationships>
</file>

<file path=ppt/slides/_rels/slide2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4.jpeg"/><Relationship Id="rId7"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tiff"/><Relationship Id="rId4" Type="http://schemas.openxmlformats.org/officeDocument/2006/relationships/hyperlink" Target="https://www.youtube.com/channel/UCtYLUTtgS3k1Fg4y5tAhLbw" TargetMode="External"/></Relationships>
</file>

<file path=ppt/slides/_rels/slide25.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png"/><Relationship Id="rId10" Type="http://schemas.openxmlformats.org/officeDocument/2006/relationships/image" Target="../media/image46.png"/><Relationship Id="rId4" Type="http://schemas.openxmlformats.org/officeDocument/2006/relationships/image" Target="../media/image40.png"/><Relationship Id="rId9" Type="http://schemas.openxmlformats.org/officeDocument/2006/relationships/image" Target="../media/image45.png"/></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52.jpeg"/></Relationships>
</file>

<file path=ppt/slides/_rels/slide3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02D8568-AEAA-99D5-674E-F654BBACD7DD}"/>
              </a:ext>
            </a:extLst>
          </p:cNvPr>
          <p:cNvPicPr>
            <a:picLocks noChangeAspect="1"/>
          </p:cNvPicPr>
          <p:nvPr/>
        </p:nvPicPr>
        <p:blipFill>
          <a:blip r:embed="rId2"/>
          <a:stretch>
            <a:fillRect/>
          </a:stretch>
        </p:blipFill>
        <p:spPr>
          <a:xfrm>
            <a:off x="994436" y="4460040"/>
            <a:ext cx="2351461" cy="1678355"/>
          </a:xfrm>
          <a:prstGeom prst="rect">
            <a:avLst/>
          </a:prstGeom>
          <a:ln>
            <a:solidFill>
              <a:schemeClr val="accent1"/>
            </a:solidFill>
          </a:ln>
        </p:spPr>
      </p:pic>
      <p:pic>
        <p:nvPicPr>
          <p:cNvPr id="10" name="Picture 9" descr="A logo with text on it&#10;&#10;AI-generated content may be incorrect.">
            <a:extLst>
              <a:ext uri="{FF2B5EF4-FFF2-40B4-BE49-F238E27FC236}">
                <a16:creationId xmlns:a16="http://schemas.microsoft.com/office/drawing/2014/main" id="{ABD842FD-C058-58AE-979B-07FE76FC646D}"/>
              </a:ext>
            </a:extLst>
          </p:cNvPr>
          <p:cNvPicPr>
            <a:picLocks noChangeAspect="1"/>
          </p:cNvPicPr>
          <p:nvPr/>
        </p:nvPicPr>
        <p:blipFill>
          <a:blip r:embed="rId3"/>
          <a:stretch>
            <a:fillRect/>
          </a:stretch>
        </p:blipFill>
        <p:spPr>
          <a:xfrm>
            <a:off x="3964395" y="4318743"/>
            <a:ext cx="2159000" cy="2159000"/>
          </a:xfrm>
          <a:prstGeom prst="rect">
            <a:avLst/>
          </a:prstGeom>
        </p:spPr>
      </p:pic>
      <p:sp>
        <p:nvSpPr>
          <p:cNvPr id="12" name="TextBox 11">
            <a:extLst>
              <a:ext uri="{FF2B5EF4-FFF2-40B4-BE49-F238E27FC236}">
                <a16:creationId xmlns:a16="http://schemas.microsoft.com/office/drawing/2014/main" id="{5194B125-D2CD-BA56-DEBB-68FB6EBE8240}"/>
              </a:ext>
            </a:extLst>
          </p:cNvPr>
          <p:cNvSpPr txBox="1"/>
          <p:nvPr/>
        </p:nvSpPr>
        <p:spPr>
          <a:xfrm>
            <a:off x="2015416" y="825824"/>
            <a:ext cx="8502869" cy="1938992"/>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pPr algn="ctr"/>
            <a:r>
              <a:rPr lang="en-CA" sz="4000" b="0" i="0" dirty="0">
                <a:solidFill>
                  <a:srgbClr val="222222"/>
                </a:solidFill>
                <a:effectLst/>
                <a:latin typeface="Arial" panose="020B0604020202020204" pitchFamily="34" charset="0"/>
              </a:rPr>
              <a:t>Bioinformatics for Pathway Enrichment Analysis</a:t>
            </a:r>
          </a:p>
          <a:p>
            <a:pPr algn="ctr"/>
            <a:r>
              <a:rPr lang="en-CA" sz="4000" dirty="0">
                <a:solidFill>
                  <a:srgbClr val="222222"/>
                </a:solidFill>
                <a:latin typeface="Arial" panose="020B0604020202020204" pitchFamily="34" charset="0"/>
              </a:rPr>
              <a:t>Part 1</a:t>
            </a:r>
            <a:endParaRPr lang="en-US" sz="4000" dirty="0"/>
          </a:p>
        </p:txBody>
      </p:sp>
      <p:sp>
        <p:nvSpPr>
          <p:cNvPr id="13" name="TextBox 12">
            <a:extLst>
              <a:ext uri="{FF2B5EF4-FFF2-40B4-BE49-F238E27FC236}">
                <a16:creationId xmlns:a16="http://schemas.microsoft.com/office/drawing/2014/main" id="{AB5B9345-5A8F-EB59-E812-68CB28A14648}"/>
              </a:ext>
            </a:extLst>
          </p:cNvPr>
          <p:cNvSpPr txBox="1"/>
          <p:nvPr/>
        </p:nvSpPr>
        <p:spPr>
          <a:xfrm>
            <a:off x="3167306" y="3613854"/>
            <a:ext cx="5707396" cy="477054"/>
          </a:xfrm>
          <a:prstGeom prst="rect">
            <a:avLst/>
          </a:prstGeom>
          <a:noFill/>
        </p:spPr>
        <p:txBody>
          <a:bodyPr wrap="none" rtlCol="0">
            <a:spAutoFit/>
          </a:bodyPr>
          <a:lstStyle/>
          <a:p>
            <a:r>
              <a:rPr lang="en-US" sz="2500" dirty="0"/>
              <a:t>Computer Ontario Summer school 2025</a:t>
            </a:r>
          </a:p>
        </p:txBody>
      </p:sp>
      <p:sp>
        <p:nvSpPr>
          <p:cNvPr id="18" name="TextBox 17">
            <a:extLst>
              <a:ext uri="{FF2B5EF4-FFF2-40B4-BE49-F238E27FC236}">
                <a16:creationId xmlns:a16="http://schemas.microsoft.com/office/drawing/2014/main" id="{4E6BD3F0-B655-2127-2182-2FA130FE9870}"/>
              </a:ext>
            </a:extLst>
          </p:cNvPr>
          <p:cNvSpPr txBox="1"/>
          <p:nvPr/>
        </p:nvSpPr>
        <p:spPr>
          <a:xfrm>
            <a:off x="4188941" y="3104168"/>
            <a:ext cx="3550908" cy="369332"/>
          </a:xfrm>
          <a:prstGeom prst="rect">
            <a:avLst/>
          </a:prstGeom>
          <a:noFill/>
        </p:spPr>
        <p:txBody>
          <a:bodyPr wrap="none" rtlCol="0">
            <a:spAutoFit/>
          </a:bodyPr>
          <a:lstStyle/>
          <a:p>
            <a:r>
              <a:rPr lang="en-US" dirty="0"/>
              <a:t>Veronique Voisin and Ruth </a:t>
            </a:r>
            <a:r>
              <a:rPr lang="en-US" dirty="0" err="1"/>
              <a:t>Isserlin</a:t>
            </a:r>
            <a:endParaRPr lang="en-US" dirty="0"/>
          </a:p>
        </p:txBody>
      </p:sp>
      <p:sp>
        <p:nvSpPr>
          <p:cNvPr id="2" name="Rectangle 1">
            <a:extLst>
              <a:ext uri="{FF2B5EF4-FFF2-40B4-BE49-F238E27FC236}">
                <a16:creationId xmlns:a16="http://schemas.microsoft.com/office/drawing/2014/main" id="{F19B3FE5-2AE8-AADA-5F75-696EB64D8391}"/>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pic>
        <p:nvPicPr>
          <p:cNvPr id="8194" name="Picture 2" descr="Bader Lab Logo">
            <a:extLst>
              <a:ext uri="{FF2B5EF4-FFF2-40B4-BE49-F238E27FC236}">
                <a16:creationId xmlns:a16="http://schemas.microsoft.com/office/drawing/2014/main" id="{AEDF3566-9847-E31F-E24C-34FEB821F4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0947" y="5086864"/>
            <a:ext cx="1732178" cy="4572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close-up of a logo&#10;&#10;AI-generated content may be incorrect.">
            <a:extLst>
              <a:ext uri="{FF2B5EF4-FFF2-40B4-BE49-F238E27FC236}">
                <a16:creationId xmlns:a16="http://schemas.microsoft.com/office/drawing/2014/main" id="{EB7DFB34-7D0B-028F-9438-4BB8FE1A4FB0}"/>
              </a:ext>
            </a:extLst>
          </p:cNvPr>
          <p:cNvPicPr>
            <a:picLocks noChangeAspect="1"/>
          </p:cNvPicPr>
          <p:nvPr/>
        </p:nvPicPr>
        <p:blipFill>
          <a:blip r:embed="rId5"/>
          <a:stretch>
            <a:fillRect/>
          </a:stretch>
        </p:blipFill>
        <p:spPr>
          <a:xfrm>
            <a:off x="8608541" y="4295860"/>
            <a:ext cx="3344562" cy="1428407"/>
          </a:xfrm>
          <a:prstGeom prst="rect">
            <a:avLst/>
          </a:prstGeom>
        </p:spPr>
      </p:pic>
    </p:spTree>
    <p:extLst>
      <p:ext uri="{BB962C8B-B14F-4D97-AF65-F5344CB8AC3E}">
        <p14:creationId xmlns:p14="http://schemas.microsoft.com/office/powerpoint/2010/main" val="3136905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07F9F-E136-6041-BD14-FB7549C61CCB}"/>
              </a:ext>
            </a:extLst>
          </p:cNvPr>
          <p:cNvSpPr>
            <a:spLocks noGrp="1"/>
          </p:cNvSpPr>
          <p:nvPr>
            <p:ph type="title"/>
          </p:nvPr>
        </p:nvSpPr>
        <p:spPr>
          <a:xfrm>
            <a:off x="1676555" y="27941"/>
            <a:ext cx="8543925" cy="1325563"/>
          </a:xfrm>
        </p:spPr>
        <p:txBody>
          <a:bodyPr/>
          <a:lstStyle/>
          <a:p>
            <a:pPr algn="ctr"/>
            <a:r>
              <a:rPr lang="en-US" dirty="0"/>
              <a:t>Pathway database</a:t>
            </a:r>
          </a:p>
        </p:txBody>
      </p:sp>
      <p:sp>
        <p:nvSpPr>
          <p:cNvPr id="4" name="Slide Number Placeholder 3">
            <a:extLst>
              <a:ext uri="{FF2B5EF4-FFF2-40B4-BE49-F238E27FC236}">
                <a16:creationId xmlns:a16="http://schemas.microsoft.com/office/drawing/2014/main" id="{B7B621D3-15E1-2D4F-96F2-7BE5251470E8}"/>
              </a:ext>
            </a:extLst>
          </p:cNvPr>
          <p:cNvSpPr>
            <a:spLocks noGrp="1"/>
          </p:cNvSpPr>
          <p:nvPr>
            <p:ph type="sldNum" sz="quarter" idx="12"/>
          </p:nvPr>
        </p:nvSpPr>
        <p:spPr/>
        <p:txBody>
          <a:bodyPr/>
          <a:lstStyle/>
          <a:p>
            <a:fld id="{98DDC0CE-AB8E-E941-A89C-F3A04681F3DC}" type="slidenum">
              <a:rPr lang="en-US" smtClean="0"/>
              <a:t>10</a:t>
            </a:fld>
            <a:endParaRPr lang="en-US"/>
          </a:p>
        </p:txBody>
      </p:sp>
      <p:sp>
        <p:nvSpPr>
          <p:cNvPr id="5" name="Rectangle 4">
            <a:extLst>
              <a:ext uri="{FF2B5EF4-FFF2-40B4-BE49-F238E27FC236}">
                <a16:creationId xmlns:a16="http://schemas.microsoft.com/office/drawing/2014/main" id="{35ECE724-E093-1D4A-9FC4-F7A3E49A2C98}"/>
              </a:ext>
            </a:extLst>
          </p:cNvPr>
          <p:cNvSpPr/>
          <p:nvPr/>
        </p:nvSpPr>
        <p:spPr>
          <a:xfrm>
            <a:off x="6010182" y="1696496"/>
            <a:ext cx="538942" cy="870157"/>
          </a:xfrm>
          <a:prstGeom prst="rect">
            <a:avLst/>
          </a:prstGeom>
          <a:noFill/>
          <a:ln w="2857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D27D22B-E14B-3248-91A3-4ED09836BC79}"/>
              </a:ext>
            </a:extLst>
          </p:cNvPr>
          <p:cNvSpPr/>
          <p:nvPr/>
        </p:nvSpPr>
        <p:spPr>
          <a:xfrm>
            <a:off x="6805522" y="2267941"/>
            <a:ext cx="682872" cy="1495462"/>
          </a:xfrm>
          <a:prstGeom prst="rect">
            <a:avLst/>
          </a:prstGeom>
          <a:noFill/>
          <a:ln w="28575">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FA0C8F1-FBD6-5048-94C8-C5E9554CF20A}"/>
              </a:ext>
            </a:extLst>
          </p:cNvPr>
          <p:cNvSpPr/>
          <p:nvPr/>
        </p:nvSpPr>
        <p:spPr>
          <a:xfrm>
            <a:off x="8001540" y="3312786"/>
            <a:ext cx="494765" cy="1670857"/>
          </a:xfrm>
          <a:prstGeom prst="rect">
            <a:avLst/>
          </a:prstGeom>
          <a:noFill/>
          <a:ln w="28575">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1A24110-3922-3741-A065-3C5366EC8DEB}"/>
              </a:ext>
            </a:extLst>
          </p:cNvPr>
          <p:cNvSpPr/>
          <p:nvPr/>
        </p:nvSpPr>
        <p:spPr>
          <a:xfrm>
            <a:off x="8954605" y="4446488"/>
            <a:ext cx="694421" cy="1280861"/>
          </a:xfrm>
          <a:prstGeom prst="rect">
            <a:avLst/>
          </a:prstGeom>
          <a:noFill/>
          <a:ln w="28575">
            <a:solidFill>
              <a:srgbClr val="00B0F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DABAFFE-3DD2-4146-821B-80EC26342BD9}"/>
              </a:ext>
            </a:extLst>
          </p:cNvPr>
          <p:cNvSpPr txBox="1"/>
          <p:nvPr/>
        </p:nvSpPr>
        <p:spPr>
          <a:xfrm>
            <a:off x="5880805" y="1353503"/>
            <a:ext cx="3198390" cy="369332"/>
          </a:xfrm>
          <a:prstGeom prst="rect">
            <a:avLst/>
          </a:prstGeom>
          <a:noFill/>
        </p:spPr>
        <p:txBody>
          <a:bodyPr wrap="square" rtlCol="0">
            <a:spAutoFit/>
          </a:bodyPr>
          <a:lstStyle/>
          <a:p>
            <a:r>
              <a:rPr lang="en-US" dirty="0"/>
              <a:t>axon guidance </a:t>
            </a:r>
          </a:p>
        </p:txBody>
      </p:sp>
      <p:sp>
        <p:nvSpPr>
          <p:cNvPr id="10" name="TextBox 9">
            <a:extLst>
              <a:ext uri="{FF2B5EF4-FFF2-40B4-BE49-F238E27FC236}">
                <a16:creationId xmlns:a16="http://schemas.microsoft.com/office/drawing/2014/main" id="{F5CB4227-9710-D347-8560-300A68AEAA70}"/>
              </a:ext>
            </a:extLst>
          </p:cNvPr>
          <p:cNvSpPr txBox="1"/>
          <p:nvPr/>
        </p:nvSpPr>
        <p:spPr>
          <a:xfrm>
            <a:off x="6726452" y="1884074"/>
            <a:ext cx="2288257" cy="369332"/>
          </a:xfrm>
          <a:prstGeom prst="rect">
            <a:avLst/>
          </a:prstGeom>
          <a:noFill/>
        </p:spPr>
        <p:txBody>
          <a:bodyPr wrap="square" rtlCol="0">
            <a:spAutoFit/>
          </a:bodyPr>
          <a:lstStyle/>
          <a:p>
            <a:r>
              <a:rPr lang="en-US" dirty="0">
                <a:solidFill>
                  <a:srgbClr val="00B050"/>
                </a:solidFill>
              </a:rPr>
              <a:t>aging </a:t>
            </a:r>
          </a:p>
        </p:txBody>
      </p:sp>
      <p:sp>
        <p:nvSpPr>
          <p:cNvPr id="11" name="TextBox 10">
            <a:extLst>
              <a:ext uri="{FF2B5EF4-FFF2-40B4-BE49-F238E27FC236}">
                <a16:creationId xmlns:a16="http://schemas.microsoft.com/office/drawing/2014/main" id="{32EC6F8C-21F2-A940-8EA5-2BA7B83CEAFF}"/>
              </a:ext>
            </a:extLst>
          </p:cNvPr>
          <p:cNvSpPr txBox="1"/>
          <p:nvPr/>
        </p:nvSpPr>
        <p:spPr>
          <a:xfrm>
            <a:off x="7750269" y="2923547"/>
            <a:ext cx="2867124" cy="369332"/>
          </a:xfrm>
          <a:prstGeom prst="rect">
            <a:avLst/>
          </a:prstGeom>
          <a:noFill/>
        </p:spPr>
        <p:txBody>
          <a:bodyPr wrap="square" rtlCol="0">
            <a:spAutoFit/>
          </a:bodyPr>
          <a:lstStyle/>
          <a:p>
            <a:r>
              <a:rPr lang="en-US" dirty="0">
                <a:solidFill>
                  <a:srgbClr val="7030A0"/>
                </a:solidFill>
              </a:rPr>
              <a:t>stem cell development</a:t>
            </a:r>
          </a:p>
        </p:txBody>
      </p:sp>
      <p:sp>
        <p:nvSpPr>
          <p:cNvPr id="12" name="TextBox 11">
            <a:extLst>
              <a:ext uri="{FF2B5EF4-FFF2-40B4-BE49-F238E27FC236}">
                <a16:creationId xmlns:a16="http://schemas.microsoft.com/office/drawing/2014/main" id="{F77FF835-B7FC-BB4B-867E-6687369EE5E8}"/>
              </a:ext>
            </a:extLst>
          </p:cNvPr>
          <p:cNvSpPr txBox="1"/>
          <p:nvPr/>
        </p:nvSpPr>
        <p:spPr>
          <a:xfrm>
            <a:off x="8800873" y="3962861"/>
            <a:ext cx="1824758" cy="369332"/>
          </a:xfrm>
          <a:prstGeom prst="rect">
            <a:avLst/>
          </a:prstGeom>
          <a:noFill/>
        </p:spPr>
        <p:txBody>
          <a:bodyPr wrap="square" rtlCol="0">
            <a:spAutoFit/>
          </a:bodyPr>
          <a:lstStyle/>
          <a:p>
            <a:r>
              <a:rPr lang="en-US" dirty="0">
                <a:solidFill>
                  <a:srgbClr val="7030A0"/>
                </a:solidFill>
              </a:rPr>
              <a:t> </a:t>
            </a:r>
            <a:r>
              <a:rPr lang="en-US" dirty="0">
                <a:solidFill>
                  <a:srgbClr val="33A7C0"/>
                </a:solidFill>
              </a:rPr>
              <a:t>cell migration </a:t>
            </a:r>
          </a:p>
        </p:txBody>
      </p:sp>
      <p:sp>
        <p:nvSpPr>
          <p:cNvPr id="13" name="TextBox 12">
            <a:extLst>
              <a:ext uri="{FF2B5EF4-FFF2-40B4-BE49-F238E27FC236}">
                <a16:creationId xmlns:a16="http://schemas.microsoft.com/office/drawing/2014/main" id="{A79D6A50-CEAB-6A41-8D07-4441F8780AE3}"/>
              </a:ext>
            </a:extLst>
          </p:cNvPr>
          <p:cNvSpPr txBox="1"/>
          <p:nvPr/>
        </p:nvSpPr>
        <p:spPr>
          <a:xfrm>
            <a:off x="6002039" y="1715056"/>
            <a:ext cx="619080" cy="646331"/>
          </a:xfrm>
          <a:prstGeom prst="rect">
            <a:avLst/>
          </a:prstGeom>
          <a:noFill/>
        </p:spPr>
        <p:txBody>
          <a:bodyPr wrap="none" rtlCol="0">
            <a:spAutoFit/>
          </a:bodyPr>
          <a:lstStyle/>
          <a:p>
            <a:r>
              <a:rPr lang="en-US" sz="900" b="1" dirty="0"/>
              <a:t>SEMA4A</a:t>
            </a:r>
          </a:p>
          <a:p>
            <a:r>
              <a:rPr lang="en-US" sz="900" b="1" dirty="0"/>
              <a:t>DNME3</a:t>
            </a:r>
          </a:p>
          <a:p>
            <a:r>
              <a:rPr lang="en-US" sz="900" b="1" dirty="0"/>
              <a:t>SQLE</a:t>
            </a:r>
          </a:p>
          <a:p>
            <a:r>
              <a:rPr lang="en-US" sz="900" b="1" dirty="0"/>
              <a:t>F2RL3</a:t>
            </a:r>
          </a:p>
        </p:txBody>
      </p:sp>
      <p:sp>
        <p:nvSpPr>
          <p:cNvPr id="14" name="TextBox 13">
            <a:extLst>
              <a:ext uri="{FF2B5EF4-FFF2-40B4-BE49-F238E27FC236}">
                <a16:creationId xmlns:a16="http://schemas.microsoft.com/office/drawing/2014/main" id="{C2D6C55A-5339-5E4C-9B12-66277C0B997F}"/>
              </a:ext>
            </a:extLst>
          </p:cNvPr>
          <p:cNvSpPr txBox="1"/>
          <p:nvPr/>
        </p:nvSpPr>
        <p:spPr>
          <a:xfrm>
            <a:off x="6820904" y="2292680"/>
            <a:ext cx="654639" cy="507831"/>
          </a:xfrm>
          <a:prstGeom prst="rect">
            <a:avLst/>
          </a:prstGeom>
          <a:noFill/>
        </p:spPr>
        <p:txBody>
          <a:bodyPr wrap="square" rtlCol="0">
            <a:spAutoFit/>
          </a:bodyPr>
          <a:lstStyle/>
          <a:p>
            <a:r>
              <a:rPr lang="en-US" sz="900" b="1" dirty="0">
                <a:solidFill>
                  <a:srgbClr val="92D050"/>
                </a:solidFill>
              </a:rPr>
              <a:t>SLC45A3</a:t>
            </a:r>
          </a:p>
          <a:p>
            <a:r>
              <a:rPr lang="en-US" sz="900" b="1" dirty="0">
                <a:solidFill>
                  <a:srgbClr val="92D050"/>
                </a:solidFill>
              </a:rPr>
              <a:t>STON2</a:t>
            </a:r>
          </a:p>
          <a:p>
            <a:r>
              <a:rPr lang="en-US" sz="900" b="1" dirty="0">
                <a:solidFill>
                  <a:srgbClr val="92D050"/>
                </a:solidFill>
              </a:rPr>
              <a:t>NFKB2</a:t>
            </a:r>
          </a:p>
        </p:txBody>
      </p:sp>
      <p:sp>
        <p:nvSpPr>
          <p:cNvPr id="15" name="TextBox 14">
            <a:extLst>
              <a:ext uri="{FF2B5EF4-FFF2-40B4-BE49-F238E27FC236}">
                <a16:creationId xmlns:a16="http://schemas.microsoft.com/office/drawing/2014/main" id="{D4F0793D-E5E7-0942-9AEA-6A6EC162C2B8}"/>
              </a:ext>
            </a:extLst>
          </p:cNvPr>
          <p:cNvSpPr txBox="1"/>
          <p:nvPr/>
        </p:nvSpPr>
        <p:spPr>
          <a:xfrm>
            <a:off x="7947756" y="3338229"/>
            <a:ext cx="619080" cy="784830"/>
          </a:xfrm>
          <a:prstGeom prst="rect">
            <a:avLst/>
          </a:prstGeom>
          <a:noFill/>
        </p:spPr>
        <p:txBody>
          <a:bodyPr wrap="none" rtlCol="0">
            <a:spAutoFit/>
          </a:bodyPr>
          <a:lstStyle/>
          <a:p>
            <a:r>
              <a:rPr lang="en-US" sz="900" b="1" dirty="0">
                <a:solidFill>
                  <a:srgbClr val="7030A0"/>
                </a:solidFill>
              </a:rPr>
              <a:t>LRPAP1</a:t>
            </a:r>
          </a:p>
          <a:p>
            <a:r>
              <a:rPr lang="en-US" sz="900" b="1" dirty="0">
                <a:solidFill>
                  <a:srgbClr val="7030A0"/>
                </a:solidFill>
              </a:rPr>
              <a:t>TTC7B</a:t>
            </a:r>
          </a:p>
          <a:p>
            <a:r>
              <a:rPr lang="en-US" sz="900" b="1" dirty="0">
                <a:solidFill>
                  <a:srgbClr val="7030A0"/>
                </a:solidFill>
              </a:rPr>
              <a:t>SEMA6B</a:t>
            </a:r>
          </a:p>
          <a:p>
            <a:r>
              <a:rPr lang="en-US" sz="900" b="1" dirty="0">
                <a:solidFill>
                  <a:srgbClr val="7030A0"/>
                </a:solidFill>
              </a:rPr>
              <a:t>ARPC1B</a:t>
            </a:r>
          </a:p>
          <a:p>
            <a:endParaRPr lang="en-US" sz="900" b="1" dirty="0">
              <a:solidFill>
                <a:srgbClr val="7030A0"/>
              </a:solidFill>
            </a:endParaRPr>
          </a:p>
        </p:txBody>
      </p:sp>
      <p:sp>
        <p:nvSpPr>
          <p:cNvPr id="16" name="TextBox 15">
            <a:extLst>
              <a:ext uri="{FF2B5EF4-FFF2-40B4-BE49-F238E27FC236}">
                <a16:creationId xmlns:a16="http://schemas.microsoft.com/office/drawing/2014/main" id="{FFC93937-7281-5144-BD11-90FC4F44738D}"/>
              </a:ext>
            </a:extLst>
          </p:cNvPr>
          <p:cNvSpPr txBox="1"/>
          <p:nvPr/>
        </p:nvSpPr>
        <p:spPr>
          <a:xfrm>
            <a:off x="8990703" y="4486753"/>
            <a:ext cx="752129" cy="1200329"/>
          </a:xfrm>
          <a:prstGeom prst="rect">
            <a:avLst/>
          </a:prstGeom>
          <a:noFill/>
        </p:spPr>
        <p:txBody>
          <a:bodyPr wrap="none" rtlCol="0">
            <a:spAutoFit/>
          </a:bodyPr>
          <a:lstStyle/>
          <a:p>
            <a:r>
              <a:rPr lang="en-US" sz="900" b="1" dirty="0">
                <a:solidFill>
                  <a:srgbClr val="33A7C0"/>
                </a:solidFill>
              </a:rPr>
              <a:t>SIPA1L2</a:t>
            </a:r>
            <a:br>
              <a:rPr lang="en-US" sz="900" b="1" dirty="0">
                <a:solidFill>
                  <a:srgbClr val="33A7C0"/>
                </a:solidFill>
              </a:rPr>
            </a:br>
            <a:r>
              <a:rPr lang="en-US" sz="900" b="1" dirty="0">
                <a:solidFill>
                  <a:srgbClr val="33A7C0"/>
                </a:solidFill>
              </a:rPr>
              <a:t>SEMA7A</a:t>
            </a:r>
          </a:p>
          <a:p>
            <a:r>
              <a:rPr lang="en-US" sz="900" b="1" dirty="0">
                <a:solidFill>
                  <a:srgbClr val="33A7C0"/>
                </a:solidFill>
              </a:rPr>
              <a:t>STK17A</a:t>
            </a:r>
          </a:p>
          <a:p>
            <a:r>
              <a:rPr lang="en-US" sz="900" b="1" dirty="0">
                <a:solidFill>
                  <a:srgbClr val="33A7C0"/>
                </a:solidFill>
              </a:rPr>
              <a:t>SLC20A2</a:t>
            </a:r>
          </a:p>
          <a:p>
            <a:r>
              <a:rPr lang="en-US" sz="900" b="1" dirty="0">
                <a:solidFill>
                  <a:srgbClr val="33A7C0"/>
                </a:solidFill>
              </a:rPr>
              <a:t>SH3PXD2A</a:t>
            </a:r>
          </a:p>
          <a:p>
            <a:r>
              <a:rPr lang="en-US" sz="900" b="1" dirty="0">
                <a:solidFill>
                  <a:srgbClr val="33A7C0"/>
                </a:solidFill>
              </a:rPr>
              <a:t>GADD45B</a:t>
            </a:r>
          </a:p>
          <a:p>
            <a:r>
              <a:rPr lang="en-US" sz="900" b="1" dirty="0">
                <a:solidFill>
                  <a:srgbClr val="33A7C0"/>
                </a:solidFill>
              </a:rPr>
              <a:t>IL21R</a:t>
            </a:r>
          </a:p>
          <a:p>
            <a:endParaRPr lang="en-US" sz="900" b="1" dirty="0">
              <a:solidFill>
                <a:srgbClr val="7030A0"/>
              </a:solidFill>
            </a:endParaRPr>
          </a:p>
        </p:txBody>
      </p:sp>
      <p:sp>
        <p:nvSpPr>
          <p:cNvPr id="17" name="TextBox 16">
            <a:extLst>
              <a:ext uri="{FF2B5EF4-FFF2-40B4-BE49-F238E27FC236}">
                <a16:creationId xmlns:a16="http://schemas.microsoft.com/office/drawing/2014/main" id="{E819336A-E9D3-4C40-90B8-0790194236B3}"/>
              </a:ext>
            </a:extLst>
          </p:cNvPr>
          <p:cNvSpPr txBox="1"/>
          <p:nvPr/>
        </p:nvSpPr>
        <p:spPr>
          <a:xfrm>
            <a:off x="1294502" y="2039093"/>
            <a:ext cx="3477790" cy="2523768"/>
          </a:xfrm>
          <a:prstGeom prst="rect">
            <a:avLst/>
          </a:prstGeom>
          <a:noFill/>
        </p:spPr>
        <p:txBody>
          <a:bodyPr wrap="square" rtlCol="0">
            <a:spAutoFit/>
          </a:bodyPr>
          <a:lstStyle/>
          <a:p>
            <a:r>
              <a:rPr lang="en-US" sz="2000" dirty="0"/>
              <a:t>We use prior knowledge of pathway stored in </a:t>
            </a:r>
            <a:r>
              <a:rPr lang="en-US" sz="2000" b="1" dirty="0">
                <a:solidFill>
                  <a:schemeClr val="accent1"/>
                </a:solidFill>
              </a:rPr>
              <a:t>gene-set</a:t>
            </a:r>
            <a:r>
              <a:rPr lang="en-US" sz="2000" dirty="0"/>
              <a:t> format in pathway</a:t>
            </a:r>
          </a:p>
          <a:p>
            <a:r>
              <a:rPr lang="en-US" sz="2000" dirty="0"/>
              <a:t>Database. Information about genes in pathways are collected from published papers by curators .</a:t>
            </a:r>
          </a:p>
          <a:p>
            <a:endParaRPr lang="en-US" dirty="0"/>
          </a:p>
        </p:txBody>
      </p:sp>
      <p:sp>
        <p:nvSpPr>
          <p:cNvPr id="18" name="AutoShape 5">
            <a:extLst>
              <a:ext uri="{FF2B5EF4-FFF2-40B4-BE49-F238E27FC236}">
                <a16:creationId xmlns:a16="http://schemas.microsoft.com/office/drawing/2014/main" id="{C01139BE-5B52-3044-86A9-FF4FC43C22B6}"/>
              </a:ext>
            </a:extLst>
          </p:cNvPr>
          <p:cNvSpPr>
            <a:spLocks noChangeArrowheads="1"/>
          </p:cNvSpPr>
          <p:nvPr/>
        </p:nvSpPr>
        <p:spPr bwMode="auto">
          <a:xfrm>
            <a:off x="4343400" y="4410075"/>
            <a:ext cx="914400" cy="782638"/>
          </a:xfrm>
          <a:prstGeom prst="can">
            <a:avLst>
              <a:gd name="adj" fmla="val 25000"/>
            </a:avLst>
          </a:prstGeom>
          <a:solidFill>
            <a:schemeClr val="accent1"/>
          </a:solidFill>
          <a:ln w="9525">
            <a:solidFill>
              <a:schemeClr val="tx1"/>
            </a:solidFill>
            <a:round/>
            <a:headEnd/>
            <a:tailEnd/>
          </a:ln>
        </p:spPr>
        <p:txBody>
          <a:bodyPr wrap="none" anchor="ctr">
            <a:prstTxWarp prst="textNoShape">
              <a:avLst/>
            </a:prstTxWarp>
          </a:bodyPr>
          <a:lstStyle/>
          <a:p>
            <a:pPr algn="l">
              <a:spcBef>
                <a:spcPct val="0"/>
              </a:spcBef>
              <a:buClrTx/>
              <a:buSzTx/>
              <a:buFontTx/>
              <a:buNone/>
            </a:pPr>
            <a:endParaRPr lang="en-US">
              <a:latin typeface="Calibri" pitchFamily="-108" charset="0"/>
              <a:ea typeface="ＭＳ Ｐゴシック" pitchFamily="-108" charset="-128"/>
              <a:cs typeface="ＭＳ Ｐゴシック" pitchFamily="-108" charset="-128"/>
            </a:endParaRPr>
          </a:p>
        </p:txBody>
      </p:sp>
      <p:sp>
        <p:nvSpPr>
          <p:cNvPr id="19" name="AutoShape 6">
            <a:extLst>
              <a:ext uri="{FF2B5EF4-FFF2-40B4-BE49-F238E27FC236}">
                <a16:creationId xmlns:a16="http://schemas.microsoft.com/office/drawing/2014/main" id="{7E765057-7090-1247-8B6D-7B076A10AE9E}"/>
              </a:ext>
            </a:extLst>
          </p:cNvPr>
          <p:cNvSpPr>
            <a:spLocks noChangeArrowheads="1"/>
          </p:cNvSpPr>
          <p:nvPr/>
        </p:nvSpPr>
        <p:spPr bwMode="auto">
          <a:xfrm>
            <a:off x="5064125" y="4706940"/>
            <a:ext cx="914400" cy="782637"/>
          </a:xfrm>
          <a:prstGeom prst="can">
            <a:avLst>
              <a:gd name="adj" fmla="val 25000"/>
            </a:avLst>
          </a:prstGeom>
          <a:solidFill>
            <a:srgbClr val="9999FF"/>
          </a:solidFill>
          <a:ln w="9525">
            <a:solidFill>
              <a:schemeClr val="tx1"/>
            </a:solidFill>
            <a:round/>
            <a:headEnd/>
            <a:tailEnd/>
          </a:ln>
        </p:spPr>
        <p:txBody>
          <a:bodyPr wrap="none" anchor="ctr">
            <a:prstTxWarp prst="textNoShape">
              <a:avLst/>
            </a:prstTxWarp>
          </a:bodyPr>
          <a:lstStyle/>
          <a:p>
            <a:pPr algn="l">
              <a:spcBef>
                <a:spcPct val="0"/>
              </a:spcBef>
              <a:buClrTx/>
              <a:buSzTx/>
              <a:buFontTx/>
              <a:buNone/>
            </a:pPr>
            <a:endParaRPr lang="en-US">
              <a:latin typeface="Calibri" pitchFamily="-108" charset="0"/>
              <a:ea typeface="ＭＳ Ｐゴシック" pitchFamily="-108" charset="-128"/>
              <a:cs typeface="ＭＳ Ｐゴシック" pitchFamily="-108" charset="-128"/>
            </a:endParaRPr>
          </a:p>
        </p:txBody>
      </p:sp>
      <p:sp>
        <p:nvSpPr>
          <p:cNvPr id="20" name="Text Box 18">
            <a:extLst>
              <a:ext uri="{FF2B5EF4-FFF2-40B4-BE49-F238E27FC236}">
                <a16:creationId xmlns:a16="http://schemas.microsoft.com/office/drawing/2014/main" id="{42AA719E-3C1D-534D-95F8-845795C52D04}"/>
              </a:ext>
            </a:extLst>
          </p:cNvPr>
          <p:cNvSpPr txBox="1">
            <a:spLocks noChangeArrowheads="1"/>
          </p:cNvSpPr>
          <p:nvPr/>
        </p:nvSpPr>
        <p:spPr bwMode="auto">
          <a:xfrm>
            <a:off x="3336925" y="5194300"/>
            <a:ext cx="2303462" cy="641350"/>
          </a:xfrm>
          <a:prstGeom prst="rect">
            <a:avLst/>
          </a:prstGeom>
          <a:noFill/>
          <a:ln w="9525">
            <a:noFill/>
            <a:miter lim="800000"/>
            <a:headEnd/>
            <a:tailEnd/>
          </a:ln>
        </p:spPr>
        <p:txBody>
          <a:bodyPr>
            <a:prstTxWarp prst="textNoShape">
              <a:avLst/>
            </a:prstTxWarp>
            <a:spAutoFit/>
          </a:bodyPr>
          <a:lstStyle/>
          <a:p>
            <a:pPr>
              <a:buClrTx/>
              <a:buSzTx/>
              <a:buFontTx/>
              <a:buNone/>
            </a:pPr>
            <a:r>
              <a:rPr lang="en-US" b="1" dirty="0">
                <a:solidFill>
                  <a:srgbClr val="0432FF"/>
                </a:solidFill>
                <a:latin typeface="Calibri" pitchFamily="-108" charset="0"/>
                <a:ea typeface="ＭＳ Ｐゴシック" pitchFamily="-108" charset="-128"/>
                <a:cs typeface="ＭＳ Ｐゴシック" pitchFamily="-108" charset="-128"/>
              </a:rPr>
              <a:t>Pathway</a:t>
            </a:r>
          </a:p>
          <a:p>
            <a:pPr>
              <a:spcBef>
                <a:spcPct val="0"/>
              </a:spcBef>
              <a:buClrTx/>
              <a:buSzTx/>
              <a:buFontTx/>
              <a:buNone/>
            </a:pPr>
            <a:r>
              <a:rPr lang="en-US" b="1" dirty="0">
                <a:solidFill>
                  <a:srgbClr val="0432FF"/>
                </a:solidFill>
                <a:latin typeface="Calibri" pitchFamily="-108" charset="0"/>
                <a:ea typeface="ＭＳ Ｐゴシック" pitchFamily="-108" charset="-128"/>
                <a:cs typeface="ＭＳ Ｐゴシック" pitchFamily="-108" charset="-128"/>
              </a:rPr>
              <a:t>Databases</a:t>
            </a:r>
          </a:p>
        </p:txBody>
      </p:sp>
      <p:cxnSp>
        <p:nvCxnSpPr>
          <p:cNvPr id="22" name="Straight Arrow Connector 21">
            <a:extLst>
              <a:ext uri="{FF2B5EF4-FFF2-40B4-BE49-F238E27FC236}">
                <a16:creationId xmlns:a16="http://schemas.microsoft.com/office/drawing/2014/main" id="{24ECD9FB-1F0A-214E-8E2C-9F2306EE6F36}"/>
              </a:ext>
            </a:extLst>
          </p:cNvPr>
          <p:cNvCxnSpPr/>
          <p:nvPr/>
        </p:nvCxnSpPr>
        <p:spPr>
          <a:xfrm flipV="1">
            <a:off x="5257801" y="2800511"/>
            <a:ext cx="623005" cy="13225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600818B2-98C0-1B4E-AE45-AF03842EC59D}"/>
              </a:ext>
            </a:extLst>
          </p:cNvPr>
          <p:cNvCxnSpPr/>
          <p:nvPr/>
        </p:nvCxnSpPr>
        <p:spPr>
          <a:xfrm flipV="1">
            <a:off x="5372100" y="3556000"/>
            <a:ext cx="1177024" cy="783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EADF177-9997-A14A-B689-BC5FFD3163E4}"/>
              </a:ext>
            </a:extLst>
          </p:cNvPr>
          <p:cNvCxnSpPr/>
          <p:nvPr/>
        </p:nvCxnSpPr>
        <p:spPr>
          <a:xfrm flipV="1">
            <a:off x="5640387" y="4123059"/>
            <a:ext cx="2118120" cy="3234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477DD2E-B757-0743-9964-BD929F977D44}"/>
              </a:ext>
            </a:extLst>
          </p:cNvPr>
          <p:cNvCxnSpPr/>
          <p:nvPr/>
        </p:nvCxnSpPr>
        <p:spPr>
          <a:xfrm>
            <a:off x="5880805" y="4529648"/>
            <a:ext cx="2655574" cy="959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45B211C3-2D7B-50AD-CCB1-AA2B40C37A89}"/>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874062413"/>
      </p:ext>
    </p:extLst>
  </p:cSld>
  <p:clrMapOvr>
    <a:masterClrMapping/>
  </p:clrMapOvr>
  <mc:AlternateContent xmlns:mc="http://schemas.openxmlformats.org/markup-compatibility/2006" xmlns:p14="http://schemas.microsoft.com/office/powerpoint/2010/main">
    <mc:Choice Requires="p14">
      <p:transition spd="slow" p14:dur="2000" advTm="7886"/>
    </mc:Choice>
    <mc:Fallback xmlns="">
      <p:transition spd="slow" advTm="7886"/>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8DEEBE14-38F3-7A4B-B51F-0F381D92B4FE}"/>
              </a:ext>
            </a:extLst>
          </p:cNvPr>
          <p:cNvSpPr>
            <a:spLocks noGrp="1"/>
          </p:cNvSpPr>
          <p:nvPr>
            <p:ph type="title"/>
          </p:nvPr>
        </p:nvSpPr>
        <p:spPr>
          <a:xfrm>
            <a:off x="2870636" y="1727968"/>
            <a:ext cx="6313714" cy="816429"/>
          </a:xfrm>
        </p:spPr>
        <p:txBody>
          <a:bodyPr/>
          <a:lstStyle/>
          <a:p>
            <a:pPr algn="ctr" eaLnBrk="1" hangingPunct="1"/>
            <a:r>
              <a:rPr lang="en-GB" altLang="en-US" dirty="0">
                <a:latin typeface="Calibri" panose="020F0502020204030204" pitchFamily="34" charset="0"/>
                <a:ea typeface="ＭＳ Ｐゴシック" panose="020B0600070205080204" pitchFamily="34" charset="-128"/>
                <a:cs typeface="Calibri" panose="020F0502020204030204" pitchFamily="34" charset="0"/>
              </a:rPr>
              <a:t>What GO Covers?</a:t>
            </a:r>
            <a:endParaRPr lang="en-US" altLang="en-US" dirty="0">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 name="Slide Number Placeholder 3">
            <a:extLst>
              <a:ext uri="{FF2B5EF4-FFF2-40B4-BE49-F238E27FC236}">
                <a16:creationId xmlns:a16="http://schemas.microsoft.com/office/drawing/2014/main" id="{F30E7812-DBD0-3F4D-A28A-625146E9582F}"/>
              </a:ext>
            </a:extLst>
          </p:cNvPr>
          <p:cNvSpPr>
            <a:spLocks noGrp="1"/>
          </p:cNvSpPr>
          <p:nvPr>
            <p:ph type="sldNum" sz="quarter" idx="12"/>
          </p:nvPr>
        </p:nvSpPr>
        <p:spPr/>
        <p:txBody>
          <a:bodyPr/>
          <a:lstStyle/>
          <a:p>
            <a:fld id="{98DDC0CE-AB8E-E941-A89C-F3A04681F3DC}" type="slidenum">
              <a:rPr lang="en-US" smtClean="0"/>
              <a:t>11</a:t>
            </a:fld>
            <a:endParaRPr lang="en-US"/>
          </a:p>
        </p:txBody>
      </p:sp>
      <p:grpSp>
        <p:nvGrpSpPr>
          <p:cNvPr id="5" name="Group 4">
            <a:extLst>
              <a:ext uri="{FF2B5EF4-FFF2-40B4-BE49-F238E27FC236}">
                <a16:creationId xmlns:a16="http://schemas.microsoft.com/office/drawing/2014/main" id="{E3AAA3B2-471B-2E41-9875-EFA1CEC5A0A5}"/>
              </a:ext>
            </a:extLst>
          </p:cNvPr>
          <p:cNvGrpSpPr>
            <a:grpSpLocks/>
          </p:cNvGrpSpPr>
          <p:nvPr/>
        </p:nvGrpSpPr>
        <p:grpSpPr bwMode="auto">
          <a:xfrm>
            <a:off x="7975827" y="2770973"/>
            <a:ext cx="1360714" cy="1486581"/>
            <a:chOff x="1680" y="1296"/>
            <a:chExt cx="2592" cy="2832"/>
          </a:xfrm>
        </p:grpSpPr>
        <p:pic>
          <p:nvPicPr>
            <p:cNvPr id="6" name="Picture 5">
              <a:extLst>
                <a:ext uri="{FF2B5EF4-FFF2-40B4-BE49-F238E27FC236}">
                  <a16:creationId xmlns:a16="http://schemas.microsoft.com/office/drawing/2014/main" id="{07DA2334-137B-D445-9022-932ED212B658}"/>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721" y="1392"/>
              <a:ext cx="2551" cy="2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50C5D95A-0CDB-6E42-9197-D981762A612E}"/>
                </a:ext>
              </a:extLst>
            </p:cNvPr>
            <p:cNvSpPr>
              <a:spLocks noChangeArrowheads="1"/>
            </p:cNvSpPr>
            <p:nvPr/>
          </p:nvSpPr>
          <p:spPr bwMode="auto">
            <a:xfrm>
              <a:off x="1824" y="1296"/>
              <a:ext cx="2112" cy="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1pPr>
              <a:lvl2pPr marL="742950" indent="-28575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2pPr>
              <a:lvl3pPr marL="11430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3pPr>
              <a:lvl4pPr marL="16002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4pPr>
              <a:lvl5pPr marL="20574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9pPr>
            </a:lstStyle>
            <a:p>
              <a:pPr eaLnBrk="1" hangingPunct="1">
                <a:spcBef>
                  <a:spcPct val="0"/>
                </a:spcBef>
                <a:buFontTx/>
                <a:buNone/>
              </a:pPr>
              <a:endParaRPr lang="en-US" altLang="en-US" sz="1714">
                <a:latin typeface="Arial" panose="020B0604020202020204" pitchFamily="34" charset="0"/>
              </a:endParaRPr>
            </a:p>
          </p:txBody>
        </p:sp>
        <p:sp>
          <p:nvSpPr>
            <p:cNvPr id="8" name="Rectangle 7">
              <a:extLst>
                <a:ext uri="{FF2B5EF4-FFF2-40B4-BE49-F238E27FC236}">
                  <a16:creationId xmlns:a16="http://schemas.microsoft.com/office/drawing/2014/main" id="{4353D818-0D59-584F-8D1C-389286A5D576}"/>
                </a:ext>
              </a:extLst>
            </p:cNvPr>
            <p:cNvSpPr>
              <a:spLocks noChangeArrowheads="1"/>
            </p:cNvSpPr>
            <p:nvPr/>
          </p:nvSpPr>
          <p:spPr bwMode="auto">
            <a:xfrm>
              <a:off x="1680" y="3792"/>
              <a:ext cx="1104" cy="3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1pPr>
              <a:lvl2pPr marL="742950" indent="-28575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2pPr>
              <a:lvl3pPr marL="11430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3pPr>
              <a:lvl4pPr marL="16002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4pPr>
              <a:lvl5pPr marL="20574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9pPr>
            </a:lstStyle>
            <a:p>
              <a:pPr eaLnBrk="1" hangingPunct="1">
                <a:spcBef>
                  <a:spcPct val="0"/>
                </a:spcBef>
                <a:buFontTx/>
                <a:buNone/>
              </a:pPr>
              <a:endParaRPr lang="en-US" altLang="en-US" sz="1714">
                <a:latin typeface="Arial" panose="020B0604020202020204" pitchFamily="34" charset="0"/>
              </a:endParaRPr>
            </a:p>
          </p:txBody>
        </p:sp>
      </p:grpSp>
      <p:sp>
        <p:nvSpPr>
          <p:cNvPr id="10" name="Rectangle 3">
            <a:extLst>
              <a:ext uri="{FF2B5EF4-FFF2-40B4-BE49-F238E27FC236}">
                <a16:creationId xmlns:a16="http://schemas.microsoft.com/office/drawing/2014/main" id="{5C2E89DD-2594-7046-9362-3B9F573B54C6}"/>
              </a:ext>
            </a:extLst>
          </p:cNvPr>
          <p:cNvSpPr txBox="1">
            <a:spLocks/>
          </p:cNvSpPr>
          <p:nvPr/>
        </p:nvSpPr>
        <p:spPr>
          <a:xfrm>
            <a:off x="2237612" y="2671779"/>
            <a:ext cx="6780605" cy="4339100"/>
          </a:xfrm>
          <a:prstGeom prst="rect">
            <a:avLst/>
          </a:prstGeom>
        </p:spPr>
        <p:txBody>
          <a:bodyPr vert="horz" lIns="65314" tIns="32657" rIns="65314" bIns="32657" rtlCol="0">
            <a:normAutofit/>
          </a:bodyPr>
          <a:lst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a:lstStyle>
          <a:p>
            <a:r>
              <a:rPr lang="en-GB" altLang="en-US" sz="2400" dirty="0">
                <a:latin typeface="Calibri" panose="020F0502020204030204" pitchFamily="34" charset="0"/>
                <a:ea typeface="ＭＳ Ｐゴシック" panose="020B0600070205080204" pitchFamily="34" charset="-128"/>
                <a:cs typeface="Calibri" panose="020F0502020204030204" pitchFamily="34" charset="0"/>
              </a:rPr>
              <a:t>GO terms divided into three aspects:</a:t>
            </a:r>
          </a:p>
          <a:p>
            <a:pPr lvl="1"/>
            <a:r>
              <a:rPr lang="en-US" altLang="en-US" sz="2400" dirty="0">
                <a:latin typeface="Calibri" panose="020F0502020204030204" pitchFamily="34" charset="0"/>
                <a:ea typeface="ＭＳ Ｐゴシック" panose="020B0600070205080204" pitchFamily="34" charset="-128"/>
                <a:cs typeface="Calibri" panose="020F0502020204030204" pitchFamily="34" charset="0"/>
              </a:rPr>
              <a:t>cellular component</a:t>
            </a:r>
          </a:p>
          <a:p>
            <a:pPr lvl="1"/>
            <a:r>
              <a:rPr lang="en-US" altLang="en-US" sz="2400" dirty="0">
                <a:latin typeface="Calibri" panose="020F0502020204030204" pitchFamily="34" charset="0"/>
                <a:ea typeface="ＭＳ Ｐゴシック" panose="020B0600070205080204" pitchFamily="34" charset="-128"/>
                <a:cs typeface="Calibri" panose="020F0502020204030204" pitchFamily="34" charset="0"/>
              </a:rPr>
              <a:t>molecular function</a:t>
            </a:r>
          </a:p>
          <a:p>
            <a:pPr lvl="1"/>
            <a:r>
              <a:rPr lang="en-US" altLang="en-US" sz="2400" dirty="0">
                <a:solidFill>
                  <a:srgbClr val="FF0000"/>
                </a:solidFill>
                <a:latin typeface="Calibri" panose="020F0502020204030204" pitchFamily="34" charset="0"/>
                <a:ea typeface="ＭＳ Ｐゴシック" panose="020B0600070205080204" pitchFamily="34" charset="-128"/>
                <a:cs typeface="Calibri" panose="020F0502020204030204" pitchFamily="34" charset="0"/>
              </a:rPr>
              <a:t>biological process</a:t>
            </a:r>
          </a:p>
        </p:txBody>
      </p:sp>
      <p:sp>
        <p:nvSpPr>
          <p:cNvPr id="11" name="Text Box 9">
            <a:extLst>
              <a:ext uri="{FF2B5EF4-FFF2-40B4-BE49-F238E27FC236}">
                <a16:creationId xmlns:a16="http://schemas.microsoft.com/office/drawing/2014/main" id="{2100AB1C-E61B-CC44-B27D-AE76F9D46715}"/>
              </a:ext>
            </a:extLst>
          </p:cNvPr>
          <p:cNvSpPr txBox="1">
            <a:spLocks noChangeArrowheads="1"/>
          </p:cNvSpPr>
          <p:nvPr/>
        </p:nvSpPr>
        <p:spPr bwMode="auto">
          <a:xfrm>
            <a:off x="6900224" y="5229897"/>
            <a:ext cx="2796268" cy="61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1pPr>
            <a:lvl2pPr marL="742950" indent="-28575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2pPr>
            <a:lvl3pPr marL="11430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3pPr>
            <a:lvl4pPr marL="16002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4pPr>
            <a:lvl5pPr marL="20574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9pPr>
          </a:lstStyle>
          <a:p>
            <a:pPr eaLnBrk="1" hangingPunct="1">
              <a:spcBef>
                <a:spcPct val="50000"/>
              </a:spcBef>
              <a:buFontTx/>
              <a:buNone/>
            </a:pPr>
            <a:r>
              <a:rPr lang="en-US" altLang="en-US" sz="1714">
                <a:latin typeface="Arial" panose="020B0604020202020204" pitchFamily="34" charset="0"/>
              </a:rPr>
              <a:t>glucose-6-phosphate isomerase activity</a:t>
            </a:r>
          </a:p>
        </p:txBody>
      </p:sp>
      <p:pic>
        <p:nvPicPr>
          <p:cNvPr id="12" name="Picture 6" descr="Picture 1.png">
            <a:extLst>
              <a:ext uri="{FF2B5EF4-FFF2-40B4-BE49-F238E27FC236}">
                <a16:creationId xmlns:a16="http://schemas.microsoft.com/office/drawing/2014/main" id="{92498ED8-E8AB-634D-AB24-32E426C806D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791367" y="4513254"/>
            <a:ext cx="2340429" cy="716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6">
            <a:extLst>
              <a:ext uri="{FF2B5EF4-FFF2-40B4-BE49-F238E27FC236}">
                <a16:creationId xmlns:a16="http://schemas.microsoft.com/office/drawing/2014/main" id="{E9835637-75DE-EA4E-B025-F1B4CEDE644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89306" y="4619497"/>
            <a:ext cx="2451554" cy="123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Arrow Connector 2">
            <a:extLst>
              <a:ext uri="{FF2B5EF4-FFF2-40B4-BE49-F238E27FC236}">
                <a16:creationId xmlns:a16="http://schemas.microsoft.com/office/drawing/2014/main" id="{A79B705D-8E70-9340-9BA8-92E4E7A00928}"/>
              </a:ext>
            </a:extLst>
          </p:cNvPr>
          <p:cNvCxnSpPr>
            <a:cxnSpLocks/>
          </p:cNvCxnSpPr>
          <p:nvPr/>
        </p:nvCxnSpPr>
        <p:spPr>
          <a:xfrm>
            <a:off x="6647605" y="3070345"/>
            <a:ext cx="1207811" cy="4089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021BEC5-DA18-3849-8355-4E9DD6DB8A33}"/>
              </a:ext>
            </a:extLst>
          </p:cNvPr>
          <p:cNvCxnSpPr>
            <a:cxnSpLocks/>
          </p:cNvCxnSpPr>
          <p:nvPr/>
        </p:nvCxnSpPr>
        <p:spPr>
          <a:xfrm>
            <a:off x="5421086" y="3690257"/>
            <a:ext cx="1741714" cy="5672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FE02BD2-6473-1B43-AD33-4D94FCE92ACF}"/>
              </a:ext>
            </a:extLst>
          </p:cNvPr>
          <p:cNvCxnSpPr/>
          <p:nvPr/>
        </p:nvCxnSpPr>
        <p:spPr>
          <a:xfrm>
            <a:off x="4649769" y="4232357"/>
            <a:ext cx="0" cy="334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6413DD5D-EB5F-4E46-8317-0077C9066B07}"/>
              </a:ext>
            </a:extLst>
          </p:cNvPr>
          <p:cNvPicPr>
            <a:picLocks noChangeAspect="1"/>
          </p:cNvPicPr>
          <p:nvPr/>
        </p:nvPicPr>
        <p:blipFill>
          <a:blip r:embed="rId6"/>
          <a:stretch>
            <a:fillRect/>
          </a:stretch>
        </p:blipFill>
        <p:spPr>
          <a:xfrm>
            <a:off x="2464922" y="59292"/>
            <a:ext cx="6325983" cy="1629853"/>
          </a:xfrm>
          <a:prstGeom prst="rect">
            <a:avLst/>
          </a:prstGeom>
        </p:spPr>
      </p:pic>
      <p:sp>
        <p:nvSpPr>
          <p:cNvPr id="14" name="Rectangle 13">
            <a:extLst>
              <a:ext uri="{FF2B5EF4-FFF2-40B4-BE49-F238E27FC236}">
                <a16:creationId xmlns:a16="http://schemas.microsoft.com/office/drawing/2014/main" id="{89E6133E-E1D3-44F7-F4E7-B3CDE5EB81E9}"/>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511720073"/>
      </p:ext>
    </p:extLst>
  </p:cSld>
  <p:clrMapOvr>
    <a:masterClrMapping/>
  </p:clrMapOvr>
  <mc:AlternateContent xmlns:mc="http://schemas.openxmlformats.org/markup-compatibility/2006" xmlns:p14="http://schemas.microsoft.com/office/powerpoint/2010/main">
    <mc:Choice Requires="p14">
      <p:transition spd="slow" p14:dur="2000" advTm="1088"/>
    </mc:Choice>
    <mc:Fallback xmlns="">
      <p:transition spd="slow" advTm="1088"/>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7BEA5F26-224B-FC43-995D-4AE9C42D74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20526"/>
          <a:stretch>
            <a:fillRect/>
          </a:stretch>
        </p:blipFill>
        <p:spPr bwMode="auto">
          <a:xfrm>
            <a:off x="6776932" y="520103"/>
            <a:ext cx="4042417" cy="5266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2">
            <a:extLst>
              <a:ext uri="{FF2B5EF4-FFF2-40B4-BE49-F238E27FC236}">
                <a16:creationId xmlns:a16="http://schemas.microsoft.com/office/drawing/2014/main" id="{30CFD424-558F-1343-9C49-06C8C6F774EF}"/>
              </a:ext>
            </a:extLst>
          </p:cNvPr>
          <p:cNvSpPr>
            <a:spLocks noGrp="1"/>
          </p:cNvSpPr>
          <p:nvPr>
            <p:ph type="title"/>
          </p:nvPr>
        </p:nvSpPr>
        <p:spPr>
          <a:xfrm>
            <a:off x="2530835" y="255609"/>
            <a:ext cx="6313714" cy="816429"/>
          </a:xfrm>
        </p:spPr>
        <p:txBody>
          <a:bodyPr/>
          <a:lstStyle/>
          <a:p>
            <a:pPr algn="ctr" eaLnBrk="1" hangingPunct="1"/>
            <a:r>
              <a:rPr lang="en-GB" altLang="en-US" dirty="0">
                <a:latin typeface="Calibri" panose="020F0502020204030204" pitchFamily="34" charset="0"/>
                <a:ea typeface="ＭＳ Ｐゴシック" panose="020B0600070205080204" pitchFamily="34" charset="-128"/>
                <a:cs typeface="Calibri" panose="020F0502020204030204" pitchFamily="34" charset="0"/>
              </a:rPr>
              <a:t>GO Structure</a:t>
            </a:r>
            <a:endParaRPr lang="en-US" altLang="en-US" dirty="0">
              <a:latin typeface="Calibri" panose="020F0502020204030204" pitchFamily="34" charset="0"/>
              <a:ea typeface="ＭＳ Ｐゴシック" panose="020B0600070205080204" pitchFamily="34" charset="-128"/>
              <a:cs typeface="Calibri" panose="020F0502020204030204" pitchFamily="34" charset="0"/>
            </a:endParaRPr>
          </a:p>
        </p:txBody>
      </p:sp>
      <p:sp>
        <p:nvSpPr>
          <p:cNvPr id="7" name="Rectangle 3">
            <a:extLst>
              <a:ext uri="{FF2B5EF4-FFF2-40B4-BE49-F238E27FC236}">
                <a16:creationId xmlns:a16="http://schemas.microsoft.com/office/drawing/2014/main" id="{08E3605C-85BD-D74F-A26E-68A3487C155E}"/>
              </a:ext>
            </a:extLst>
          </p:cNvPr>
          <p:cNvSpPr>
            <a:spLocks noGrp="1"/>
          </p:cNvSpPr>
          <p:nvPr>
            <p:ph idx="1"/>
          </p:nvPr>
        </p:nvSpPr>
        <p:spPr>
          <a:xfrm>
            <a:off x="1629266" y="1400074"/>
            <a:ext cx="3717434" cy="3265714"/>
          </a:xfrm>
        </p:spPr>
        <p:txBody>
          <a:bodyPr>
            <a:normAutofit fontScale="92500" lnSpcReduction="10000"/>
          </a:bodyPr>
          <a:lstStyle/>
          <a:p>
            <a:r>
              <a:rPr lang="en-GB" altLang="en-US" dirty="0">
                <a:latin typeface="Calibri" panose="020F0502020204030204" pitchFamily="34" charset="0"/>
                <a:ea typeface="ＭＳ Ｐゴシック" panose="020B0600070205080204" pitchFamily="34" charset="-128"/>
                <a:cs typeface="Calibri" panose="020F0502020204030204" pitchFamily="34" charset="0"/>
              </a:rPr>
              <a:t>Terms are related within a hierarchy</a:t>
            </a:r>
          </a:p>
          <a:p>
            <a:pPr lvl="1"/>
            <a:r>
              <a:rPr lang="en-GB" altLang="en-US" dirty="0">
                <a:latin typeface="Calibri" panose="020F0502020204030204" pitchFamily="34" charset="0"/>
                <a:ea typeface="ＭＳ Ｐゴシック" panose="020B0600070205080204" pitchFamily="34" charset="-128"/>
                <a:cs typeface="Calibri" panose="020F0502020204030204" pitchFamily="34" charset="0"/>
              </a:rPr>
              <a:t>is-a</a:t>
            </a:r>
          </a:p>
          <a:p>
            <a:pPr lvl="1"/>
            <a:r>
              <a:rPr lang="en-GB" altLang="en-US" dirty="0">
                <a:latin typeface="Calibri" panose="020F0502020204030204" pitchFamily="34" charset="0"/>
                <a:ea typeface="ＭＳ Ｐゴシック" panose="020B0600070205080204" pitchFamily="34" charset="-128"/>
                <a:cs typeface="Calibri" panose="020F0502020204030204" pitchFamily="34" charset="0"/>
              </a:rPr>
              <a:t>part-of</a:t>
            </a:r>
          </a:p>
          <a:p>
            <a:r>
              <a:rPr lang="en-GB" altLang="en-US" dirty="0">
                <a:latin typeface="Calibri" panose="020F0502020204030204" pitchFamily="34" charset="0"/>
                <a:ea typeface="ＭＳ Ｐゴシック" panose="020B0600070205080204" pitchFamily="34" charset="-128"/>
                <a:cs typeface="Calibri" panose="020F0502020204030204" pitchFamily="34" charset="0"/>
              </a:rPr>
              <a:t>Describes multiple levels of detail of gene function</a:t>
            </a:r>
          </a:p>
          <a:p>
            <a:r>
              <a:rPr lang="en-US" altLang="en-US" dirty="0">
                <a:latin typeface="Calibri" panose="020F0502020204030204" pitchFamily="34" charset="0"/>
                <a:ea typeface="ＭＳ Ｐゴシック" panose="020B0600070205080204" pitchFamily="34" charset="-128"/>
                <a:cs typeface="Calibri" panose="020F0502020204030204" pitchFamily="34" charset="0"/>
              </a:rPr>
              <a:t>Terms can have more than one parent or child</a:t>
            </a:r>
          </a:p>
        </p:txBody>
      </p:sp>
      <p:sp>
        <p:nvSpPr>
          <p:cNvPr id="4" name="Slide Number Placeholder 3">
            <a:extLst>
              <a:ext uri="{FF2B5EF4-FFF2-40B4-BE49-F238E27FC236}">
                <a16:creationId xmlns:a16="http://schemas.microsoft.com/office/drawing/2014/main" id="{2489474C-5990-4F4E-8812-8C9DB26BA48B}"/>
              </a:ext>
            </a:extLst>
          </p:cNvPr>
          <p:cNvSpPr>
            <a:spLocks noGrp="1"/>
          </p:cNvSpPr>
          <p:nvPr>
            <p:ph type="sldNum" sz="quarter" idx="12"/>
          </p:nvPr>
        </p:nvSpPr>
        <p:spPr/>
        <p:txBody>
          <a:bodyPr/>
          <a:lstStyle/>
          <a:p>
            <a:fld id="{98DDC0CE-AB8E-E941-A89C-F3A04681F3DC}" type="slidenum">
              <a:rPr lang="en-US" smtClean="0"/>
              <a:t>12</a:t>
            </a:fld>
            <a:endParaRPr lang="en-US"/>
          </a:p>
        </p:txBody>
      </p:sp>
      <p:sp>
        <p:nvSpPr>
          <p:cNvPr id="3" name="Rectangle 2">
            <a:extLst>
              <a:ext uri="{FF2B5EF4-FFF2-40B4-BE49-F238E27FC236}">
                <a16:creationId xmlns:a16="http://schemas.microsoft.com/office/drawing/2014/main" id="{55B738E0-2AA1-70A7-5F35-5D9B6B0BF1BF}"/>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200957479"/>
      </p:ext>
    </p:extLst>
  </p:cSld>
  <p:clrMapOvr>
    <a:masterClrMapping/>
  </p:clrMapOvr>
  <mc:AlternateContent xmlns:mc="http://schemas.openxmlformats.org/markup-compatibility/2006" xmlns:p14="http://schemas.microsoft.com/office/powerpoint/2010/main">
    <mc:Choice Requires="p14">
      <p:transition spd="slow" p14:dur="2000" advTm="1362"/>
    </mc:Choice>
    <mc:Fallback xmlns="">
      <p:transition spd="slow" advTm="1362"/>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title"/>
          </p:nvPr>
        </p:nvSpPr>
        <p:spPr>
          <a:xfrm>
            <a:off x="1696995" y="65903"/>
            <a:ext cx="9144000" cy="596489"/>
          </a:xfrm>
        </p:spPr>
        <p:txBody>
          <a:bodyPr>
            <a:noAutofit/>
          </a:bodyPr>
          <a:lstStyle/>
          <a:p>
            <a:pPr algn="ctr"/>
            <a:r>
              <a:rPr lang="en-US" sz="2800" dirty="0">
                <a:latin typeface="Consolas" panose="020B0609020204030204" pitchFamily="49" charset="0"/>
                <a:cs typeface="Consolas" panose="020B0609020204030204" pitchFamily="49" charset="0"/>
              </a:rPr>
              <a:t>Another database: </a:t>
            </a:r>
            <a:r>
              <a:rPr lang="en-US" sz="2800" dirty="0" err="1">
                <a:latin typeface="Consolas" panose="020B0609020204030204" pitchFamily="49" charset="0"/>
                <a:cs typeface="Consolas" panose="020B0609020204030204" pitchFamily="49" charset="0"/>
              </a:rPr>
              <a:t>Reactome</a:t>
            </a:r>
            <a:endParaRPr lang="en-US" sz="2800" dirty="0">
              <a:latin typeface="Consolas" panose="020B0609020204030204" pitchFamily="49" charset="0"/>
              <a:cs typeface="Consolas" panose="020B0609020204030204" pitchFamily="49" charset="0"/>
            </a:endParaRPr>
          </a:p>
        </p:txBody>
      </p:sp>
      <p:pic>
        <p:nvPicPr>
          <p:cNvPr id="6" name="Picture 5">
            <a:extLst>
              <a:ext uri="{FF2B5EF4-FFF2-40B4-BE49-F238E27FC236}">
                <a16:creationId xmlns:a16="http://schemas.microsoft.com/office/drawing/2014/main" id="{572A94B3-53AC-B74B-8F59-07A892453ED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32042" y="630878"/>
            <a:ext cx="8299354" cy="5517949"/>
          </a:xfrm>
          <a:prstGeom prst="rect">
            <a:avLst/>
          </a:prstGeom>
        </p:spPr>
      </p:pic>
      <p:sp>
        <p:nvSpPr>
          <p:cNvPr id="3" name="Slide Number Placeholder 2">
            <a:extLst>
              <a:ext uri="{FF2B5EF4-FFF2-40B4-BE49-F238E27FC236}">
                <a16:creationId xmlns:a16="http://schemas.microsoft.com/office/drawing/2014/main" id="{712BC569-0E30-2643-8390-B3E6EB193FD0}"/>
              </a:ext>
            </a:extLst>
          </p:cNvPr>
          <p:cNvSpPr>
            <a:spLocks noGrp="1"/>
          </p:cNvSpPr>
          <p:nvPr>
            <p:ph type="sldNum" sz="quarter" idx="12"/>
          </p:nvPr>
        </p:nvSpPr>
        <p:spPr/>
        <p:txBody>
          <a:bodyPr/>
          <a:lstStyle/>
          <a:p>
            <a:fld id="{98DDC0CE-AB8E-E941-A89C-F3A04681F3DC}" type="slidenum">
              <a:rPr lang="en-US" smtClean="0"/>
              <a:t>13</a:t>
            </a:fld>
            <a:endParaRPr lang="en-US"/>
          </a:p>
        </p:txBody>
      </p:sp>
      <p:sp>
        <p:nvSpPr>
          <p:cNvPr id="4" name="Rectangle 3">
            <a:extLst>
              <a:ext uri="{FF2B5EF4-FFF2-40B4-BE49-F238E27FC236}">
                <a16:creationId xmlns:a16="http://schemas.microsoft.com/office/drawing/2014/main" id="{CA49655E-452F-EEDF-1FA4-4E735A0AC762}"/>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4262324514"/>
      </p:ext>
    </p:extLst>
  </p:cSld>
  <p:clrMapOvr>
    <a:masterClrMapping/>
  </p:clrMapOvr>
  <mc:AlternateContent xmlns:mc="http://schemas.openxmlformats.org/markup-compatibility/2006" xmlns:p14="http://schemas.microsoft.com/office/powerpoint/2010/main">
    <mc:Choice Requires="p14">
      <p:transition spd="slow" p14:dur="2000" advTm="1990"/>
    </mc:Choice>
    <mc:Fallback xmlns="">
      <p:transition spd="slow" advTm="199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9674312-C4AD-2340-A37F-A21493D71057}"/>
              </a:ext>
            </a:extLst>
          </p:cNvPr>
          <p:cNvSpPr>
            <a:spLocks noGrp="1"/>
          </p:cNvSpPr>
          <p:nvPr>
            <p:ph type="sldNum" sz="quarter" idx="12"/>
          </p:nvPr>
        </p:nvSpPr>
        <p:spPr/>
        <p:txBody>
          <a:bodyPr/>
          <a:lstStyle/>
          <a:p>
            <a:fld id="{98DDC0CE-AB8E-E941-A89C-F3A04681F3DC}" type="slidenum">
              <a:rPr lang="en-US" smtClean="0"/>
              <a:t>14</a:t>
            </a:fld>
            <a:endParaRPr lang="en-US"/>
          </a:p>
        </p:txBody>
      </p:sp>
      <p:sp>
        <p:nvSpPr>
          <p:cNvPr id="11" name="TextBox 10">
            <a:extLst>
              <a:ext uri="{FF2B5EF4-FFF2-40B4-BE49-F238E27FC236}">
                <a16:creationId xmlns:a16="http://schemas.microsoft.com/office/drawing/2014/main" id="{492CB5A6-A4D7-AF48-AE2E-EE3B34FE0CF5}"/>
              </a:ext>
            </a:extLst>
          </p:cNvPr>
          <p:cNvSpPr txBox="1"/>
          <p:nvPr/>
        </p:nvSpPr>
        <p:spPr>
          <a:xfrm>
            <a:off x="2260601" y="115092"/>
            <a:ext cx="7979685" cy="430887"/>
          </a:xfrm>
          <a:prstGeom prst="rect">
            <a:avLst/>
          </a:prstGeom>
          <a:noFill/>
        </p:spPr>
        <p:txBody>
          <a:bodyPr wrap="none" rtlCol="0">
            <a:spAutoFit/>
          </a:bodyPr>
          <a:lstStyle/>
          <a:p>
            <a:r>
              <a:rPr lang="en-US" sz="2200" b="1" dirty="0"/>
              <a:t>What a pathway file looks like (showing only a few pathways):</a:t>
            </a:r>
          </a:p>
        </p:txBody>
      </p:sp>
      <p:sp>
        <p:nvSpPr>
          <p:cNvPr id="12" name="TextBox 11">
            <a:extLst>
              <a:ext uri="{FF2B5EF4-FFF2-40B4-BE49-F238E27FC236}">
                <a16:creationId xmlns:a16="http://schemas.microsoft.com/office/drawing/2014/main" id="{EDAE8990-A8CC-1747-85ED-A09BE74DA026}"/>
              </a:ext>
            </a:extLst>
          </p:cNvPr>
          <p:cNvSpPr txBox="1"/>
          <p:nvPr/>
        </p:nvSpPr>
        <p:spPr>
          <a:xfrm>
            <a:off x="1988128" y="5997432"/>
            <a:ext cx="2384371" cy="369332"/>
          </a:xfrm>
          <a:prstGeom prst="rect">
            <a:avLst/>
          </a:prstGeom>
          <a:solidFill>
            <a:srgbClr val="00FB92"/>
          </a:solidFill>
        </p:spPr>
        <p:txBody>
          <a:bodyPr wrap="none" rtlCol="0">
            <a:spAutoFit/>
          </a:bodyPr>
          <a:lstStyle/>
          <a:p>
            <a:r>
              <a:rPr lang="en-US" dirty="0"/>
              <a:t>18000 pathways in file</a:t>
            </a:r>
          </a:p>
        </p:txBody>
      </p:sp>
      <p:pic>
        <p:nvPicPr>
          <p:cNvPr id="13" name="Picture 12">
            <a:extLst>
              <a:ext uri="{FF2B5EF4-FFF2-40B4-BE49-F238E27FC236}">
                <a16:creationId xmlns:a16="http://schemas.microsoft.com/office/drawing/2014/main" id="{47874729-0035-4D49-838B-68EE7973B1EF}"/>
              </a:ext>
            </a:extLst>
          </p:cNvPr>
          <p:cNvPicPr>
            <a:picLocks noChangeAspect="1"/>
          </p:cNvPicPr>
          <p:nvPr/>
        </p:nvPicPr>
        <p:blipFill>
          <a:blip r:embed="rId3"/>
          <a:stretch>
            <a:fillRect/>
          </a:stretch>
        </p:blipFill>
        <p:spPr>
          <a:xfrm>
            <a:off x="1018309" y="540923"/>
            <a:ext cx="9906000" cy="5277390"/>
          </a:xfrm>
          <a:prstGeom prst="rect">
            <a:avLst/>
          </a:prstGeom>
          <a:ln>
            <a:solidFill>
              <a:schemeClr val="tx1"/>
            </a:solidFill>
          </a:ln>
        </p:spPr>
      </p:pic>
      <p:sp>
        <p:nvSpPr>
          <p:cNvPr id="14" name="TextBox 13">
            <a:extLst>
              <a:ext uri="{FF2B5EF4-FFF2-40B4-BE49-F238E27FC236}">
                <a16:creationId xmlns:a16="http://schemas.microsoft.com/office/drawing/2014/main" id="{FBE0E027-50E6-A049-BBC9-764AE120DBC7}"/>
              </a:ext>
            </a:extLst>
          </p:cNvPr>
          <p:cNvSpPr txBox="1"/>
          <p:nvPr/>
        </p:nvSpPr>
        <p:spPr>
          <a:xfrm>
            <a:off x="5261262" y="5937949"/>
            <a:ext cx="4052776" cy="369332"/>
          </a:xfrm>
          <a:prstGeom prst="rect">
            <a:avLst/>
          </a:prstGeom>
          <a:solidFill>
            <a:srgbClr val="FFFF00"/>
          </a:solidFill>
        </p:spPr>
        <p:txBody>
          <a:bodyPr wrap="none" rtlCol="0">
            <a:spAutoFit/>
          </a:bodyPr>
          <a:lstStyle/>
          <a:p>
            <a:r>
              <a:rPr lang="en-US" dirty="0"/>
              <a:t>Yellow: proteins that match with my list</a:t>
            </a:r>
          </a:p>
        </p:txBody>
      </p:sp>
      <p:sp>
        <p:nvSpPr>
          <p:cNvPr id="2" name="Rectangle 1">
            <a:extLst>
              <a:ext uri="{FF2B5EF4-FFF2-40B4-BE49-F238E27FC236}">
                <a16:creationId xmlns:a16="http://schemas.microsoft.com/office/drawing/2014/main" id="{88027F8E-95BA-CF15-44DA-4AC27929E061}"/>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36017093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9" name="Shape 629"/>
          <p:cNvSpPr txBox="1"/>
          <p:nvPr/>
        </p:nvSpPr>
        <p:spPr>
          <a:xfrm>
            <a:off x="3233616" y="0"/>
            <a:ext cx="6461371" cy="722846"/>
          </a:xfrm>
          <a:prstGeom prst="rect">
            <a:avLst/>
          </a:prstGeom>
          <a:noFill/>
          <a:ln>
            <a:noFill/>
          </a:ln>
        </p:spPr>
        <p:txBody>
          <a:bodyPr lIns="91425" tIns="45700" rIns="91425" bIns="45700" anchor="t" anchorCtr="0">
            <a:noAutofit/>
          </a:bodyPr>
          <a:lstStyle/>
          <a:p>
            <a:pPr>
              <a:buSzPct val="25000"/>
            </a:pPr>
            <a:r>
              <a:rPr lang="en-US" sz="4000" dirty="0" err="1">
                <a:solidFill>
                  <a:schemeClr val="dk1"/>
                </a:solidFill>
                <a:latin typeface="Consolas" panose="020B0609020204030204" pitchFamily="49" charset="0"/>
                <a:ea typeface="Calibri"/>
                <a:cs typeface="Consolas" panose="020B0609020204030204" pitchFamily="49" charset="0"/>
                <a:sym typeface="Calibri"/>
              </a:rPr>
              <a:t>BaderLab</a:t>
            </a:r>
            <a:r>
              <a:rPr lang="en-US" sz="4000" dirty="0">
                <a:solidFill>
                  <a:schemeClr val="dk1"/>
                </a:solidFill>
                <a:latin typeface="Consolas" panose="020B0609020204030204" pitchFamily="49" charset="0"/>
                <a:ea typeface="Calibri"/>
                <a:cs typeface="Consolas" panose="020B0609020204030204" pitchFamily="49" charset="0"/>
                <a:sym typeface="Calibri"/>
              </a:rPr>
              <a:t> </a:t>
            </a:r>
            <a:r>
              <a:rPr lang="en-US" sz="4000" dirty="0" err="1">
                <a:solidFill>
                  <a:schemeClr val="dk1"/>
                </a:solidFill>
                <a:latin typeface="Consolas" panose="020B0609020204030204" pitchFamily="49" charset="0"/>
                <a:ea typeface="Calibri"/>
                <a:cs typeface="Consolas" panose="020B0609020204030204" pitchFamily="49" charset="0"/>
                <a:sym typeface="Calibri"/>
              </a:rPr>
              <a:t>EM_Genesets</a:t>
            </a:r>
            <a:endParaRPr lang="en-US" sz="4000" dirty="0">
              <a:solidFill>
                <a:schemeClr val="dk1"/>
              </a:solidFill>
              <a:latin typeface="Consolas" panose="020B0609020204030204" pitchFamily="49" charset="0"/>
              <a:ea typeface="Calibri"/>
              <a:cs typeface="Consolas" panose="020B0609020204030204" pitchFamily="49" charset="0"/>
              <a:sym typeface="Calibri"/>
            </a:endParaRPr>
          </a:p>
          <a:p>
            <a:pPr>
              <a:buSzPct val="25000"/>
            </a:pPr>
            <a:r>
              <a:rPr lang="en-US" sz="2400" u="sng" dirty="0">
                <a:solidFill>
                  <a:schemeClr val="hlink"/>
                </a:solidFill>
                <a:latin typeface="Calibri"/>
                <a:ea typeface="Calibri"/>
                <a:cs typeface="Calibri"/>
                <a:sym typeface="Calibri"/>
                <a:hlinkClick r:id="rId3"/>
              </a:rPr>
              <a:t>http://download.baderlab.org/EM_Genesets/</a:t>
            </a:r>
          </a:p>
          <a:p>
            <a:pPr>
              <a:buSzPct val="25000"/>
            </a:pPr>
            <a:endParaRPr lang="en-US" sz="4000" dirty="0">
              <a:solidFill>
                <a:schemeClr val="dk1"/>
              </a:solidFill>
              <a:latin typeface="Calibri"/>
              <a:ea typeface="Calibri"/>
              <a:cs typeface="Calibri"/>
              <a:sym typeface="Calibri"/>
            </a:endParaRPr>
          </a:p>
        </p:txBody>
      </p:sp>
      <p:grpSp>
        <p:nvGrpSpPr>
          <p:cNvPr id="749" name="Group 748"/>
          <p:cNvGrpSpPr/>
          <p:nvPr/>
        </p:nvGrpSpPr>
        <p:grpSpPr>
          <a:xfrm>
            <a:off x="2119776" y="1343891"/>
            <a:ext cx="7855497" cy="4999680"/>
            <a:chOff x="466009" y="875807"/>
            <a:chExt cx="8503122" cy="5376518"/>
          </a:xfrm>
        </p:grpSpPr>
        <p:sp>
          <p:nvSpPr>
            <p:cNvPr id="3" name="Oval 2"/>
            <p:cNvSpPr/>
            <p:nvPr/>
          </p:nvSpPr>
          <p:spPr>
            <a:xfrm>
              <a:off x="5824218" y="1102098"/>
              <a:ext cx="1781424" cy="165295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0" dirty="0" err="1">
                  <a:solidFill>
                    <a:schemeClr val="tx1"/>
                  </a:solidFill>
                </a:rPr>
                <a:t>Reactome</a:t>
              </a:r>
              <a:endParaRPr lang="en-US" sz="1700" dirty="0">
                <a:solidFill>
                  <a:schemeClr val="tx1"/>
                </a:solidFill>
              </a:endParaRPr>
            </a:p>
            <a:p>
              <a:pPr algn="ctr"/>
              <a:r>
                <a:rPr lang="en-US" sz="1700" dirty="0">
                  <a:solidFill>
                    <a:schemeClr val="tx1"/>
                  </a:solidFill>
                </a:rPr>
                <a:t>(3231 pathways)</a:t>
              </a:r>
            </a:p>
          </p:txBody>
        </p:sp>
        <p:sp>
          <p:nvSpPr>
            <p:cNvPr id="9" name="Oval 8"/>
            <p:cNvSpPr/>
            <p:nvPr/>
          </p:nvSpPr>
          <p:spPr>
            <a:xfrm>
              <a:off x="466009" y="875807"/>
              <a:ext cx="3296445" cy="302883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GO BP</a:t>
              </a:r>
            </a:p>
            <a:p>
              <a:pPr algn="ctr"/>
              <a:r>
                <a:rPr lang="fi-FI" dirty="0">
                  <a:solidFill>
                    <a:schemeClr val="tx1"/>
                  </a:solidFill>
                </a:rPr>
                <a:t>(13798)</a:t>
              </a:r>
              <a:endParaRPr lang="en-US" dirty="0">
                <a:solidFill>
                  <a:schemeClr val="tx1"/>
                </a:solidFill>
              </a:endParaRPr>
            </a:p>
          </p:txBody>
        </p:sp>
        <p:sp>
          <p:nvSpPr>
            <p:cNvPr id="11" name="Oval 10"/>
            <p:cNvSpPr/>
            <p:nvPr/>
          </p:nvSpPr>
          <p:spPr>
            <a:xfrm>
              <a:off x="4364253" y="3907652"/>
              <a:ext cx="1877090" cy="165295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Panther</a:t>
              </a:r>
            </a:p>
            <a:p>
              <a:pPr algn="ctr"/>
              <a:r>
                <a:rPr lang="en-US" dirty="0">
                  <a:solidFill>
                    <a:schemeClr val="tx1"/>
                  </a:solidFill>
                </a:rPr>
                <a:t>(2019 pathways)</a:t>
              </a:r>
            </a:p>
          </p:txBody>
        </p:sp>
        <p:sp>
          <p:nvSpPr>
            <p:cNvPr id="12" name="Oval 11"/>
            <p:cNvSpPr/>
            <p:nvPr/>
          </p:nvSpPr>
          <p:spPr>
            <a:xfrm>
              <a:off x="6444420" y="3896346"/>
              <a:ext cx="1087223" cy="102776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err="1">
                  <a:solidFill>
                    <a:schemeClr val="tx1"/>
                  </a:solidFill>
                </a:rPr>
                <a:t>NetPath</a:t>
              </a:r>
              <a:endParaRPr lang="en-US" sz="800" dirty="0">
                <a:solidFill>
                  <a:schemeClr val="tx1"/>
                </a:solidFill>
              </a:endParaRPr>
            </a:p>
            <a:p>
              <a:pPr algn="ctr"/>
              <a:r>
                <a:rPr lang="en-US" sz="800" dirty="0">
                  <a:solidFill>
                    <a:schemeClr val="tx1"/>
                  </a:solidFill>
                </a:rPr>
                <a:t>(171 pathways)</a:t>
              </a:r>
            </a:p>
          </p:txBody>
        </p:sp>
        <p:sp>
          <p:nvSpPr>
            <p:cNvPr id="13" name="Oval 12"/>
            <p:cNvSpPr/>
            <p:nvPr/>
          </p:nvSpPr>
          <p:spPr>
            <a:xfrm>
              <a:off x="7881908" y="2731895"/>
              <a:ext cx="1087223" cy="102776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NCI Nature</a:t>
              </a:r>
            </a:p>
            <a:p>
              <a:pPr algn="ctr"/>
              <a:r>
                <a:rPr lang="en-US" sz="800" dirty="0">
                  <a:solidFill>
                    <a:schemeClr val="tx1"/>
                  </a:solidFill>
                </a:rPr>
                <a:t>(25 pathways)</a:t>
              </a:r>
            </a:p>
          </p:txBody>
        </p:sp>
        <p:sp>
          <p:nvSpPr>
            <p:cNvPr id="15" name="Oval 14"/>
            <p:cNvSpPr/>
            <p:nvPr/>
          </p:nvSpPr>
          <p:spPr>
            <a:xfrm>
              <a:off x="2826263" y="4868885"/>
              <a:ext cx="1365415" cy="138344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IOB</a:t>
              </a:r>
            </a:p>
            <a:p>
              <a:pPr algn="ctr"/>
              <a:r>
                <a:rPr lang="en-US" dirty="0">
                  <a:solidFill>
                    <a:schemeClr val="tx1"/>
                  </a:solidFill>
                </a:rPr>
                <a:t>(520)</a:t>
              </a:r>
            </a:p>
          </p:txBody>
        </p:sp>
        <p:sp>
          <p:nvSpPr>
            <p:cNvPr id="16" name="Oval 15"/>
            <p:cNvSpPr/>
            <p:nvPr/>
          </p:nvSpPr>
          <p:spPr>
            <a:xfrm>
              <a:off x="1140406" y="4532843"/>
              <a:ext cx="1087223" cy="102776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Human </a:t>
              </a:r>
              <a:r>
                <a:rPr lang="en-US" sz="800" dirty="0" err="1">
                  <a:solidFill>
                    <a:schemeClr val="tx1"/>
                  </a:solidFill>
                </a:rPr>
                <a:t>Cyc</a:t>
              </a:r>
              <a:endParaRPr lang="en-US" sz="800" dirty="0">
                <a:solidFill>
                  <a:schemeClr val="tx1"/>
                </a:solidFill>
              </a:endParaRPr>
            </a:p>
            <a:p>
              <a:pPr algn="ctr"/>
              <a:r>
                <a:rPr lang="en-US" sz="800" dirty="0">
                  <a:solidFill>
                    <a:schemeClr val="tx1"/>
                  </a:solidFill>
                </a:rPr>
                <a:t>(33 pathways)</a:t>
              </a:r>
            </a:p>
          </p:txBody>
        </p:sp>
        <p:cxnSp>
          <p:nvCxnSpPr>
            <p:cNvPr id="8" name="Straight Connector 7"/>
            <p:cNvCxnSpPr>
              <a:cxnSpLocks/>
              <a:stCxn id="9" idx="6"/>
              <a:endCxn id="3" idx="2"/>
            </p:cNvCxnSpPr>
            <p:nvPr/>
          </p:nvCxnSpPr>
          <p:spPr>
            <a:xfrm flipV="1">
              <a:off x="3762454" y="1928574"/>
              <a:ext cx="2061765" cy="46165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a:cxnSpLocks/>
              <a:stCxn id="9" idx="6"/>
              <a:endCxn id="11" idx="0"/>
            </p:cNvCxnSpPr>
            <p:nvPr/>
          </p:nvCxnSpPr>
          <p:spPr>
            <a:xfrm>
              <a:off x="3762454" y="2390225"/>
              <a:ext cx="1540345" cy="151742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3" idx="2"/>
              <a:endCxn id="9" idx="6"/>
            </p:cNvCxnSpPr>
            <p:nvPr/>
          </p:nvCxnSpPr>
          <p:spPr>
            <a:xfrm flipH="1" flipV="1">
              <a:off x="3762454" y="2390225"/>
              <a:ext cx="4119454" cy="85555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cxnSpLocks/>
              <a:stCxn id="13" idx="2"/>
              <a:endCxn id="3" idx="2"/>
            </p:cNvCxnSpPr>
            <p:nvPr/>
          </p:nvCxnSpPr>
          <p:spPr>
            <a:xfrm flipH="1" flipV="1">
              <a:off x="5824218" y="1928574"/>
              <a:ext cx="2057689" cy="131720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cxnSpLocks/>
              <a:stCxn id="3" idx="2"/>
              <a:endCxn id="11" idx="0"/>
            </p:cNvCxnSpPr>
            <p:nvPr/>
          </p:nvCxnSpPr>
          <p:spPr>
            <a:xfrm flipH="1">
              <a:off x="5302798" y="1928574"/>
              <a:ext cx="521420" cy="1979078"/>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5" idx="0"/>
              <a:endCxn id="9" idx="6"/>
            </p:cNvCxnSpPr>
            <p:nvPr/>
          </p:nvCxnSpPr>
          <p:spPr>
            <a:xfrm flipV="1">
              <a:off x="3508971" y="2390225"/>
              <a:ext cx="253483" cy="24786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a:cxnSpLocks/>
              <a:stCxn id="15" idx="0"/>
              <a:endCxn id="3" idx="2"/>
            </p:cNvCxnSpPr>
            <p:nvPr/>
          </p:nvCxnSpPr>
          <p:spPr>
            <a:xfrm flipV="1">
              <a:off x="3508971" y="1928574"/>
              <a:ext cx="2315248" cy="2940311"/>
            </a:xfrm>
            <a:prstGeom prst="line">
              <a:avLst/>
            </a:prstGeom>
          </p:spPr>
          <p:style>
            <a:lnRef idx="1">
              <a:schemeClr val="accent1"/>
            </a:lnRef>
            <a:fillRef idx="0">
              <a:schemeClr val="accent1"/>
            </a:fillRef>
            <a:effectRef idx="0">
              <a:schemeClr val="accent1"/>
            </a:effectRef>
            <a:fontRef idx="minor">
              <a:schemeClr val="tx1"/>
            </a:fontRef>
          </p:style>
        </p:cxnSp>
        <p:cxnSp>
          <p:nvCxnSpPr>
            <p:cNvPr id="614" name="Straight Connector 613"/>
            <p:cNvCxnSpPr>
              <a:stCxn id="16" idx="7"/>
              <a:endCxn id="9" idx="6"/>
            </p:cNvCxnSpPr>
            <p:nvPr/>
          </p:nvCxnSpPr>
          <p:spPr>
            <a:xfrm flipV="1">
              <a:off x="2068409" y="2390225"/>
              <a:ext cx="1694045" cy="2293130"/>
            </a:xfrm>
            <a:prstGeom prst="line">
              <a:avLst/>
            </a:prstGeom>
          </p:spPr>
          <p:style>
            <a:lnRef idx="1">
              <a:schemeClr val="accent1"/>
            </a:lnRef>
            <a:fillRef idx="0">
              <a:schemeClr val="accent1"/>
            </a:fillRef>
            <a:effectRef idx="0">
              <a:schemeClr val="accent1"/>
            </a:effectRef>
            <a:fontRef idx="minor">
              <a:schemeClr val="tx1"/>
            </a:fontRef>
          </p:style>
        </p:cxnSp>
        <p:cxnSp>
          <p:nvCxnSpPr>
            <p:cNvPr id="633" name="Straight Connector 632"/>
            <p:cNvCxnSpPr>
              <a:cxnSpLocks/>
              <a:stCxn id="12" idx="0"/>
              <a:endCxn id="3" idx="2"/>
            </p:cNvCxnSpPr>
            <p:nvPr/>
          </p:nvCxnSpPr>
          <p:spPr>
            <a:xfrm flipH="1" flipV="1">
              <a:off x="5824218" y="1928574"/>
              <a:ext cx="1163814" cy="1967772"/>
            </a:xfrm>
            <a:prstGeom prst="line">
              <a:avLst/>
            </a:prstGeom>
          </p:spPr>
          <p:style>
            <a:lnRef idx="1">
              <a:schemeClr val="accent1"/>
            </a:lnRef>
            <a:fillRef idx="0">
              <a:schemeClr val="accent1"/>
            </a:fillRef>
            <a:effectRef idx="0">
              <a:schemeClr val="accent1"/>
            </a:effectRef>
            <a:fontRef idx="minor">
              <a:schemeClr val="tx1"/>
            </a:fontRef>
          </p:style>
        </p:cxnSp>
        <p:cxnSp>
          <p:nvCxnSpPr>
            <p:cNvPr id="661" name="Straight Connector 660"/>
            <p:cNvCxnSpPr>
              <a:stCxn id="9" idx="6"/>
              <a:endCxn id="12" idx="0"/>
            </p:cNvCxnSpPr>
            <p:nvPr/>
          </p:nvCxnSpPr>
          <p:spPr>
            <a:xfrm>
              <a:off x="3762454" y="2390225"/>
              <a:ext cx="3225578" cy="1506121"/>
            </a:xfrm>
            <a:prstGeom prst="line">
              <a:avLst/>
            </a:prstGeom>
          </p:spPr>
          <p:style>
            <a:lnRef idx="1">
              <a:schemeClr val="accent1"/>
            </a:lnRef>
            <a:fillRef idx="0">
              <a:schemeClr val="accent1"/>
            </a:fillRef>
            <a:effectRef idx="0">
              <a:schemeClr val="accent1"/>
            </a:effectRef>
            <a:fontRef idx="minor">
              <a:schemeClr val="tx1"/>
            </a:fontRef>
          </p:style>
        </p:cxnSp>
        <p:cxnSp>
          <p:nvCxnSpPr>
            <p:cNvPr id="679" name="Straight Connector 678"/>
            <p:cNvCxnSpPr>
              <a:cxnSpLocks/>
              <a:stCxn id="11" idx="0"/>
              <a:endCxn id="15" idx="0"/>
            </p:cNvCxnSpPr>
            <p:nvPr/>
          </p:nvCxnSpPr>
          <p:spPr>
            <a:xfrm flipH="1">
              <a:off x="3508971" y="3907652"/>
              <a:ext cx="1793828" cy="961233"/>
            </a:xfrm>
            <a:prstGeom prst="line">
              <a:avLst/>
            </a:prstGeom>
          </p:spPr>
          <p:style>
            <a:lnRef idx="1">
              <a:schemeClr val="accent1"/>
            </a:lnRef>
            <a:fillRef idx="0">
              <a:schemeClr val="accent1"/>
            </a:fillRef>
            <a:effectRef idx="0">
              <a:schemeClr val="accent1"/>
            </a:effectRef>
            <a:fontRef idx="minor">
              <a:schemeClr val="tx1"/>
            </a:fontRef>
          </p:style>
        </p:cxnSp>
        <p:cxnSp>
          <p:nvCxnSpPr>
            <p:cNvPr id="681" name="Straight Connector 680"/>
            <p:cNvCxnSpPr>
              <a:cxnSpLocks/>
              <a:stCxn id="11" idx="0"/>
              <a:endCxn id="12" idx="0"/>
            </p:cNvCxnSpPr>
            <p:nvPr/>
          </p:nvCxnSpPr>
          <p:spPr>
            <a:xfrm flipV="1">
              <a:off x="5302798" y="3896346"/>
              <a:ext cx="1685234" cy="11305"/>
            </a:xfrm>
            <a:prstGeom prst="line">
              <a:avLst/>
            </a:prstGeom>
          </p:spPr>
          <p:style>
            <a:lnRef idx="1">
              <a:schemeClr val="accent1"/>
            </a:lnRef>
            <a:fillRef idx="0">
              <a:schemeClr val="accent1"/>
            </a:fillRef>
            <a:effectRef idx="0">
              <a:schemeClr val="accent1"/>
            </a:effectRef>
            <a:fontRef idx="minor">
              <a:schemeClr val="tx1"/>
            </a:fontRef>
          </p:style>
        </p:cxnSp>
        <p:cxnSp>
          <p:nvCxnSpPr>
            <p:cNvPr id="683" name="Straight Connector 682"/>
            <p:cNvCxnSpPr>
              <a:stCxn id="12" idx="0"/>
              <a:endCxn id="13" idx="2"/>
            </p:cNvCxnSpPr>
            <p:nvPr/>
          </p:nvCxnSpPr>
          <p:spPr>
            <a:xfrm flipV="1">
              <a:off x="6988032" y="3245776"/>
              <a:ext cx="893876" cy="650570"/>
            </a:xfrm>
            <a:prstGeom prst="line">
              <a:avLst/>
            </a:prstGeom>
          </p:spPr>
          <p:style>
            <a:lnRef idx="1">
              <a:schemeClr val="accent1"/>
            </a:lnRef>
            <a:fillRef idx="0">
              <a:schemeClr val="accent1"/>
            </a:fillRef>
            <a:effectRef idx="0">
              <a:schemeClr val="accent1"/>
            </a:effectRef>
            <a:fontRef idx="minor">
              <a:schemeClr val="tx1"/>
            </a:fontRef>
          </p:style>
        </p:cxnSp>
        <p:cxnSp>
          <p:nvCxnSpPr>
            <p:cNvPr id="685" name="Straight Connector 684"/>
            <p:cNvCxnSpPr>
              <a:stCxn id="16" idx="7"/>
              <a:endCxn id="15" idx="0"/>
            </p:cNvCxnSpPr>
            <p:nvPr/>
          </p:nvCxnSpPr>
          <p:spPr>
            <a:xfrm>
              <a:off x="2068409" y="4683355"/>
              <a:ext cx="1440562" cy="18553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8" name="Straight Connector 17"/>
          <p:cNvCxnSpPr>
            <a:cxnSpLocks/>
            <a:stCxn id="16" idx="7"/>
            <a:endCxn id="3" idx="2"/>
          </p:cNvCxnSpPr>
          <p:nvPr/>
        </p:nvCxnSpPr>
        <p:spPr>
          <a:xfrm flipV="1">
            <a:off x="3600133" y="2322870"/>
            <a:ext cx="3469754" cy="2561700"/>
          </a:xfrm>
          <a:prstGeom prst="line">
            <a:avLst/>
          </a:prstGeom>
        </p:spPr>
        <p:style>
          <a:lnRef idx="1">
            <a:schemeClr val="accent1"/>
          </a:lnRef>
          <a:fillRef idx="0">
            <a:schemeClr val="accent1"/>
          </a:fillRef>
          <a:effectRef idx="0">
            <a:schemeClr val="accent1"/>
          </a:effectRef>
          <a:fontRef idx="minor">
            <a:schemeClr val="tx1"/>
          </a:fontRef>
        </p:style>
      </p:cxnSp>
      <p:sp>
        <p:nvSpPr>
          <p:cNvPr id="4" name="Oval 3">
            <a:extLst>
              <a:ext uri="{FF2B5EF4-FFF2-40B4-BE49-F238E27FC236}">
                <a16:creationId xmlns:a16="http://schemas.microsoft.com/office/drawing/2014/main" id="{D614A6A0-71A3-5148-8602-D1099C4ED1A8}"/>
              </a:ext>
            </a:extLst>
          </p:cNvPr>
          <p:cNvSpPr/>
          <p:nvPr/>
        </p:nvSpPr>
        <p:spPr>
          <a:xfrm>
            <a:off x="9410984" y="4928889"/>
            <a:ext cx="1087223" cy="102776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Wiki pathway</a:t>
            </a:r>
          </a:p>
        </p:txBody>
      </p:sp>
      <p:sp>
        <p:nvSpPr>
          <p:cNvPr id="5" name="Slide Number Placeholder 4">
            <a:extLst>
              <a:ext uri="{FF2B5EF4-FFF2-40B4-BE49-F238E27FC236}">
                <a16:creationId xmlns:a16="http://schemas.microsoft.com/office/drawing/2014/main" id="{D419E143-B362-6E4A-B6CF-15E74E29F487}"/>
              </a:ext>
            </a:extLst>
          </p:cNvPr>
          <p:cNvSpPr>
            <a:spLocks noGrp="1"/>
          </p:cNvSpPr>
          <p:nvPr>
            <p:ph type="sldNum" sz="quarter" idx="12"/>
          </p:nvPr>
        </p:nvSpPr>
        <p:spPr/>
        <p:txBody>
          <a:bodyPr/>
          <a:lstStyle/>
          <a:p>
            <a:fld id="{98DDC0CE-AB8E-E941-A89C-F3A04681F3DC}" type="slidenum">
              <a:rPr lang="en-US" smtClean="0"/>
              <a:t>15</a:t>
            </a:fld>
            <a:endParaRPr lang="en-US"/>
          </a:p>
        </p:txBody>
      </p:sp>
      <p:sp>
        <p:nvSpPr>
          <p:cNvPr id="6" name="Rectangle 5">
            <a:extLst>
              <a:ext uri="{FF2B5EF4-FFF2-40B4-BE49-F238E27FC236}">
                <a16:creationId xmlns:a16="http://schemas.microsoft.com/office/drawing/2014/main" id="{99EFA252-72CA-295E-0A9D-76935DBA8FB6}"/>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3312670386"/>
      </p:ext>
    </p:extLst>
  </p:cSld>
  <p:clrMapOvr>
    <a:masterClrMapping/>
  </p:clrMapOvr>
  <mc:AlternateContent xmlns:mc="http://schemas.openxmlformats.org/markup-compatibility/2006" xmlns:p14="http://schemas.microsoft.com/office/powerpoint/2010/main">
    <mc:Choice Requires="p14">
      <p:transition spd="slow" p14:dur="2000" advTm="1044"/>
    </mc:Choice>
    <mc:Fallback xmlns="">
      <p:transition spd="slow" advTm="1044"/>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61840" y="-41561"/>
            <a:ext cx="9144000" cy="1569660"/>
          </a:xfrm>
          <a:prstGeom prst="rect">
            <a:avLst/>
          </a:prstGeom>
          <a:noFill/>
        </p:spPr>
        <p:txBody>
          <a:bodyPr wrap="square" rtlCol="0">
            <a:spAutoFit/>
          </a:bodyPr>
          <a:lstStyle/>
          <a:p>
            <a:pPr algn="ctr"/>
            <a:r>
              <a:rPr lang="en-US" sz="3200" b="1" dirty="0"/>
              <a:t>Pathway enrichment analysis is a way to summarize your protein list into pathways to ease biological interpretation of the data</a:t>
            </a:r>
          </a:p>
        </p:txBody>
      </p:sp>
      <p:pic>
        <p:nvPicPr>
          <p:cNvPr id="11" name="Picture 10"/>
          <p:cNvPicPr>
            <a:picLocks noChangeAspect="1"/>
          </p:cNvPicPr>
          <p:nvPr/>
        </p:nvPicPr>
        <p:blipFill>
          <a:blip r:embed="rId3"/>
          <a:stretch>
            <a:fillRect/>
          </a:stretch>
        </p:blipFill>
        <p:spPr>
          <a:xfrm>
            <a:off x="2474615" y="1662637"/>
            <a:ext cx="670325" cy="4686300"/>
          </a:xfrm>
          <a:prstGeom prst="rect">
            <a:avLst/>
          </a:prstGeom>
        </p:spPr>
      </p:pic>
      <p:sp>
        <p:nvSpPr>
          <p:cNvPr id="7" name="Rectangle 6"/>
          <p:cNvSpPr/>
          <p:nvPr/>
        </p:nvSpPr>
        <p:spPr>
          <a:xfrm>
            <a:off x="4992543" y="2156804"/>
            <a:ext cx="538942" cy="870157"/>
          </a:xfrm>
          <a:prstGeom prst="rect">
            <a:avLst/>
          </a:prstGeom>
          <a:noFill/>
          <a:ln w="2857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5787883" y="2728249"/>
            <a:ext cx="682872" cy="1495462"/>
          </a:xfrm>
          <a:prstGeom prst="rect">
            <a:avLst/>
          </a:prstGeom>
          <a:noFill/>
          <a:ln w="28575">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6983901" y="3773094"/>
            <a:ext cx="494765" cy="1670857"/>
          </a:xfrm>
          <a:prstGeom prst="rect">
            <a:avLst/>
          </a:prstGeom>
          <a:noFill/>
          <a:ln w="28575">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7936966" y="4906796"/>
            <a:ext cx="694421" cy="1280861"/>
          </a:xfrm>
          <a:prstGeom prst="rect">
            <a:avLst/>
          </a:prstGeom>
          <a:noFill/>
          <a:ln w="28575">
            <a:solidFill>
              <a:srgbClr val="00B0F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2375098" y="1240422"/>
            <a:ext cx="1126731" cy="369332"/>
          </a:xfrm>
          <a:prstGeom prst="rect">
            <a:avLst/>
          </a:prstGeom>
          <a:noFill/>
        </p:spPr>
        <p:txBody>
          <a:bodyPr wrap="square" rtlCol="0">
            <a:spAutoFit/>
          </a:bodyPr>
          <a:lstStyle/>
          <a:p>
            <a:r>
              <a:rPr lang="en-US" b="1" u="sng" dirty="0">
                <a:solidFill>
                  <a:srgbClr val="FF40FF"/>
                </a:solidFill>
              </a:rPr>
              <a:t>gene list</a:t>
            </a:r>
          </a:p>
        </p:txBody>
      </p:sp>
      <p:sp>
        <p:nvSpPr>
          <p:cNvPr id="14" name="TextBox 13"/>
          <p:cNvSpPr txBox="1"/>
          <p:nvPr/>
        </p:nvSpPr>
        <p:spPr>
          <a:xfrm>
            <a:off x="4863166" y="1813811"/>
            <a:ext cx="3198390" cy="369332"/>
          </a:xfrm>
          <a:prstGeom prst="rect">
            <a:avLst/>
          </a:prstGeom>
          <a:noFill/>
        </p:spPr>
        <p:txBody>
          <a:bodyPr wrap="square" rtlCol="0">
            <a:spAutoFit/>
          </a:bodyPr>
          <a:lstStyle/>
          <a:p>
            <a:r>
              <a:rPr lang="en-US" dirty="0"/>
              <a:t>axon guidance (</a:t>
            </a:r>
            <a:r>
              <a:rPr lang="is-IS" dirty="0"/>
              <a:t>GO:0007411</a:t>
            </a:r>
            <a:r>
              <a:rPr lang="en-US" dirty="0"/>
              <a:t>)</a:t>
            </a:r>
          </a:p>
        </p:txBody>
      </p:sp>
      <p:sp>
        <p:nvSpPr>
          <p:cNvPr id="15" name="TextBox 14"/>
          <p:cNvSpPr txBox="1"/>
          <p:nvPr/>
        </p:nvSpPr>
        <p:spPr>
          <a:xfrm>
            <a:off x="5708813" y="2344382"/>
            <a:ext cx="2288257" cy="369332"/>
          </a:xfrm>
          <a:prstGeom prst="rect">
            <a:avLst/>
          </a:prstGeom>
          <a:noFill/>
        </p:spPr>
        <p:txBody>
          <a:bodyPr wrap="square" rtlCol="0">
            <a:spAutoFit/>
          </a:bodyPr>
          <a:lstStyle/>
          <a:p>
            <a:r>
              <a:rPr lang="en-US" dirty="0">
                <a:solidFill>
                  <a:srgbClr val="00B050"/>
                </a:solidFill>
              </a:rPr>
              <a:t>aging (</a:t>
            </a:r>
            <a:r>
              <a:rPr lang="is-IS" dirty="0">
                <a:solidFill>
                  <a:srgbClr val="00B050"/>
                </a:solidFill>
              </a:rPr>
              <a:t>GO:0007568)</a:t>
            </a:r>
            <a:endParaRPr lang="en-US" dirty="0">
              <a:solidFill>
                <a:srgbClr val="00B050"/>
              </a:solidFill>
            </a:endParaRPr>
          </a:p>
        </p:txBody>
      </p:sp>
      <p:sp>
        <p:nvSpPr>
          <p:cNvPr id="16" name="TextBox 15"/>
          <p:cNvSpPr txBox="1"/>
          <p:nvPr/>
        </p:nvSpPr>
        <p:spPr>
          <a:xfrm>
            <a:off x="6740868" y="3026960"/>
            <a:ext cx="2867124" cy="646331"/>
          </a:xfrm>
          <a:prstGeom prst="rect">
            <a:avLst/>
          </a:prstGeom>
          <a:noFill/>
        </p:spPr>
        <p:txBody>
          <a:bodyPr wrap="square" rtlCol="0">
            <a:spAutoFit/>
          </a:bodyPr>
          <a:lstStyle/>
          <a:p>
            <a:r>
              <a:rPr lang="en-US" dirty="0">
                <a:solidFill>
                  <a:srgbClr val="7030A0"/>
                </a:solidFill>
              </a:rPr>
              <a:t>stem cell development (</a:t>
            </a:r>
            <a:r>
              <a:rPr lang="is-IS" dirty="0">
                <a:solidFill>
                  <a:srgbClr val="7030A0"/>
                </a:solidFill>
              </a:rPr>
              <a:t>GO:0048864)</a:t>
            </a:r>
            <a:endParaRPr lang="en-US" dirty="0">
              <a:solidFill>
                <a:srgbClr val="7030A0"/>
              </a:solidFill>
            </a:endParaRPr>
          </a:p>
        </p:txBody>
      </p:sp>
      <p:sp>
        <p:nvSpPr>
          <p:cNvPr id="17" name="TextBox 16"/>
          <p:cNvSpPr txBox="1"/>
          <p:nvPr/>
        </p:nvSpPr>
        <p:spPr>
          <a:xfrm>
            <a:off x="7783234" y="4220197"/>
            <a:ext cx="1824758" cy="646331"/>
          </a:xfrm>
          <a:prstGeom prst="rect">
            <a:avLst/>
          </a:prstGeom>
          <a:noFill/>
        </p:spPr>
        <p:txBody>
          <a:bodyPr wrap="square" rtlCol="0">
            <a:spAutoFit/>
          </a:bodyPr>
          <a:lstStyle/>
          <a:p>
            <a:r>
              <a:rPr lang="en-US" dirty="0">
                <a:solidFill>
                  <a:srgbClr val="7030A0"/>
                </a:solidFill>
              </a:rPr>
              <a:t> </a:t>
            </a:r>
            <a:r>
              <a:rPr lang="en-US" dirty="0">
                <a:solidFill>
                  <a:srgbClr val="33A7C0"/>
                </a:solidFill>
              </a:rPr>
              <a:t>cell migration </a:t>
            </a:r>
          </a:p>
          <a:p>
            <a:r>
              <a:rPr lang="en-US" dirty="0">
                <a:solidFill>
                  <a:srgbClr val="33A7C0"/>
                </a:solidFill>
              </a:rPr>
              <a:t>(</a:t>
            </a:r>
            <a:r>
              <a:rPr lang="is-IS" dirty="0">
                <a:solidFill>
                  <a:srgbClr val="33A7C0"/>
                </a:solidFill>
              </a:rPr>
              <a:t>GO:0050922)</a:t>
            </a:r>
            <a:endParaRPr lang="en-US" dirty="0">
              <a:solidFill>
                <a:srgbClr val="33A7C0"/>
              </a:solidFill>
            </a:endParaRPr>
          </a:p>
        </p:txBody>
      </p:sp>
      <p:sp>
        <p:nvSpPr>
          <p:cNvPr id="18" name="TextBox 17"/>
          <p:cNvSpPr txBox="1"/>
          <p:nvPr/>
        </p:nvSpPr>
        <p:spPr>
          <a:xfrm>
            <a:off x="6114936" y="1544208"/>
            <a:ext cx="3081616" cy="369332"/>
          </a:xfrm>
          <a:prstGeom prst="rect">
            <a:avLst/>
          </a:prstGeom>
          <a:noFill/>
        </p:spPr>
        <p:txBody>
          <a:bodyPr wrap="square" rtlCol="0">
            <a:spAutoFit/>
          </a:bodyPr>
          <a:lstStyle/>
          <a:p>
            <a:r>
              <a:rPr lang="en-US" b="1" u="sng" dirty="0">
                <a:solidFill>
                  <a:srgbClr val="0432FF"/>
                </a:solidFill>
              </a:rPr>
              <a:t>Pathways (gene-sets):</a:t>
            </a:r>
          </a:p>
        </p:txBody>
      </p:sp>
      <p:cxnSp>
        <p:nvCxnSpPr>
          <p:cNvPr id="3" name="Straight Arrow Connector 2">
            <a:extLst>
              <a:ext uri="{FF2B5EF4-FFF2-40B4-BE49-F238E27FC236}">
                <a16:creationId xmlns:a16="http://schemas.microsoft.com/office/drawing/2014/main" id="{BA33E344-3038-504C-AE7B-463749F99F4A}"/>
              </a:ext>
            </a:extLst>
          </p:cNvPr>
          <p:cNvCxnSpPr>
            <a:cxnSpLocks/>
          </p:cNvCxnSpPr>
          <p:nvPr/>
        </p:nvCxnSpPr>
        <p:spPr>
          <a:xfrm>
            <a:off x="3260035" y="4906794"/>
            <a:ext cx="4574824" cy="941802"/>
          </a:xfrm>
          <a:prstGeom prst="straightConnector1">
            <a:avLst/>
          </a:prstGeom>
          <a:ln>
            <a:solidFill>
              <a:srgbClr val="33A7C0"/>
            </a:solidFill>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B65CF012-38C0-0344-BA59-49FA14504137}"/>
              </a:ext>
            </a:extLst>
          </p:cNvPr>
          <p:cNvCxnSpPr>
            <a:cxnSpLocks/>
          </p:cNvCxnSpPr>
          <p:nvPr/>
        </p:nvCxnSpPr>
        <p:spPr>
          <a:xfrm>
            <a:off x="3260035" y="4020279"/>
            <a:ext cx="3554984" cy="768626"/>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9DBC1F29-C7D5-E146-9735-FE41D19EA6FB}"/>
              </a:ext>
            </a:extLst>
          </p:cNvPr>
          <p:cNvCxnSpPr>
            <a:cxnSpLocks/>
          </p:cNvCxnSpPr>
          <p:nvPr/>
        </p:nvCxnSpPr>
        <p:spPr>
          <a:xfrm>
            <a:off x="3260035" y="2360263"/>
            <a:ext cx="2271450" cy="1040932"/>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18D3A0F3-0D6D-1A42-BB98-0A4856DDCE70}"/>
              </a:ext>
            </a:extLst>
          </p:cNvPr>
          <p:cNvCxnSpPr>
            <a:cxnSpLocks/>
          </p:cNvCxnSpPr>
          <p:nvPr/>
        </p:nvCxnSpPr>
        <p:spPr>
          <a:xfrm>
            <a:off x="3260037" y="1913539"/>
            <a:ext cx="1561801" cy="29326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F4ABB948-13C1-2140-920F-AC204D8E8997}"/>
              </a:ext>
            </a:extLst>
          </p:cNvPr>
          <p:cNvSpPr txBox="1"/>
          <p:nvPr/>
        </p:nvSpPr>
        <p:spPr>
          <a:xfrm>
            <a:off x="4984400" y="2175364"/>
            <a:ext cx="619080" cy="646331"/>
          </a:xfrm>
          <a:prstGeom prst="rect">
            <a:avLst/>
          </a:prstGeom>
          <a:noFill/>
        </p:spPr>
        <p:txBody>
          <a:bodyPr wrap="none" rtlCol="0">
            <a:spAutoFit/>
          </a:bodyPr>
          <a:lstStyle/>
          <a:p>
            <a:r>
              <a:rPr lang="en-US" sz="900" b="1" dirty="0"/>
              <a:t>SEMA4A</a:t>
            </a:r>
          </a:p>
          <a:p>
            <a:r>
              <a:rPr lang="en-US" sz="900" b="1" dirty="0"/>
              <a:t>DNME3</a:t>
            </a:r>
          </a:p>
          <a:p>
            <a:r>
              <a:rPr lang="en-US" sz="900" b="1" dirty="0"/>
              <a:t>SQLE</a:t>
            </a:r>
          </a:p>
          <a:p>
            <a:r>
              <a:rPr lang="en-US" sz="900" b="1" dirty="0"/>
              <a:t>F2RL3</a:t>
            </a:r>
          </a:p>
        </p:txBody>
      </p:sp>
      <p:sp>
        <p:nvSpPr>
          <p:cNvPr id="28" name="TextBox 27">
            <a:extLst>
              <a:ext uri="{FF2B5EF4-FFF2-40B4-BE49-F238E27FC236}">
                <a16:creationId xmlns:a16="http://schemas.microsoft.com/office/drawing/2014/main" id="{D506FD13-9E9C-A949-A628-D96C3A27839A}"/>
              </a:ext>
            </a:extLst>
          </p:cNvPr>
          <p:cNvSpPr txBox="1"/>
          <p:nvPr/>
        </p:nvSpPr>
        <p:spPr>
          <a:xfrm>
            <a:off x="5803265" y="2752988"/>
            <a:ext cx="654639" cy="507831"/>
          </a:xfrm>
          <a:prstGeom prst="rect">
            <a:avLst/>
          </a:prstGeom>
          <a:noFill/>
        </p:spPr>
        <p:txBody>
          <a:bodyPr wrap="square" rtlCol="0">
            <a:spAutoFit/>
          </a:bodyPr>
          <a:lstStyle/>
          <a:p>
            <a:r>
              <a:rPr lang="en-US" sz="900" b="1" dirty="0">
                <a:solidFill>
                  <a:srgbClr val="92D050"/>
                </a:solidFill>
              </a:rPr>
              <a:t>SLC45A3</a:t>
            </a:r>
          </a:p>
          <a:p>
            <a:r>
              <a:rPr lang="en-US" sz="900" b="1" dirty="0">
                <a:solidFill>
                  <a:srgbClr val="92D050"/>
                </a:solidFill>
              </a:rPr>
              <a:t>STON2</a:t>
            </a:r>
          </a:p>
          <a:p>
            <a:r>
              <a:rPr lang="en-US" sz="900" b="1" dirty="0">
                <a:solidFill>
                  <a:srgbClr val="92D050"/>
                </a:solidFill>
              </a:rPr>
              <a:t>NFKB2</a:t>
            </a:r>
          </a:p>
        </p:txBody>
      </p:sp>
      <p:sp>
        <p:nvSpPr>
          <p:cNvPr id="29" name="TextBox 28">
            <a:extLst>
              <a:ext uri="{FF2B5EF4-FFF2-40B4-BE49-F238E27FC236}">
                <a16:creationId xmlns:a16="http://schemas.microsoft.com/office/drawing/2014/main" id="{7C435187-451C-8A49-B168-3F316ED643FD}"/>
              </a:ext>
            </a:extLst>
          </p:cNvPr>
          <p:cNvSpPr txBox="1"/>
          <p:nvPr/>
        </p:nvSpPr>
        <p:spPr>
          <a:xfrm>
            <a:off x="6930117" y="3798537"/>
            <a:ext cx="619080" cy="784830"/>
          </a:xfrm>
          <a:prstGeom prst="rect">
            <a:avLst/>
          </a:prstGeom>
          <a:noFill/>
        </p:spPr>
        <p:txBody>
          <a:bodyPr wrap="none" rtlCol="0">
            <a:spAutoFit/>
          </a:bodyPr>
          <a:lstStyle/>
          <a:p>
            <a:r>
              <a:rPr lang="en-US" sz="900" b="1" dirty="0">
                <a:solidFill>
                  <a:srgbClr val="7030A0"/>
                </a:solidFill>
              </a:rPr>
              <a:t>LRPAP1</a:t>
            </a:r>
          </a:p>
          <a:p>
            <a:r>
              <a:rPr lang="en-US" sz="900" b="1" dirty="0">
                <a:solidFill>
                  <a:srgbClr val="7030A0"/>
                </a:solidFill>
              </a:rPr>
              <a:t>TTC7B</a:t>
            </a:r>
          </a:p>
          <a:p>
            <a:r>
              <a:rPr lang="en-US" sz="900" b="1" dirty="0">
                <a:solidFill>
                  <a:srgbClr val="7030A0"/>
                </a:solidFill>
              </a:rPr>
              <a:t>SEMA6B</a:t>
            </a:r>
          </a:p>
          <a:p>
            <a:r>
              <a:rPr lang="en-US" sz="900" b="1" dirty="0">
                <a:solidFill>
                  <a:srgbClr val="7030A0"/>
                </a:solidFill>
              </a:rPr>
              <a:t>ARPC1B</a:t>
            </a:r>
          </a:p>
          <a:p>
            <a:endParaRPr lang="en-US" sz="900" b="1" dirty="0">
              <a:solidFill>
                <a:srgbClr val="7030A0"/>
              </a:solidFill>
            </a:endParaRPr>
          </a:p>
        </p:txBody>
      </p:sp>
      <p:sp>
        <p:nvSpPr>
          <p:cNvPr id="30" name="TextBox 29">
            <a:extLst>
              <a:ext uri="{FF2B5EF4-FFF2-40B4-BE49-F238E27FC236}">
                <a16:creationId xmlns:a16="http://schemas.microsoft.com/office/drawing/2014/main" id="{292DEDC5-B9F8-3647-8777-94793BAF7601}"/>
              </a:ext>
            </a:extLst>
          </p:cNvPr>
          <p:cNvSpPr txBox="1"/>
          <p:nvPr/>
        </p:nvSpPr>
        <p:spPr>
          <a:xfrm>
            <a:off x="7973064" y="4947061"/>
            <a:ext cx="752129" cy="1200329"/>
          </a:xfrm>
          <a:prstGeom prst="rect">
            <a:avLst/>
          </a:prstGeom>
          <a:noFill/>
        </p:spPr>
        <p:txBody>
          <a:bodyPr wrap="none" rtlCol="0">
            <a:spAutoFit/>
          </a:bodyPr>
          <a:lstStyle/>
          <a:p>
            <a:r>
              <a:rPr lang="en-US" sz="900" b="1" dirty="0">
                <a:solidFill>
                  <a:srgbClr val="33A7C0"/>
                </a:solidFill>
              </a:rPr>
              <a:t>SIPA1L2</a:t>
            </a:r>
            <a:br>
              <a:rPr lang="en-US" sz="900" b="1" dirty="0">
                <a:solidFill>
                  <a:srgbClr val="33A7C0"/>
                </a:solidFill>
              </a:rPr>
            </a:br>
            <a:r>
              <a:rPr lang="en-US" sz="900" b="1" dirty="0">
                <a:solidFill>
                  <a:srgbClr val="33A7C0"/>
                </a:solidFill>
              </a:rPr>
              <a:t>SEMA7A</a:t>
            </a:r>
          </a:p>
          <a:p>
            <a:r>
              <a:rPr lang="en-US" sz="900" b="1" dirty="0">
                <a:solidFill>
                  <a:srgbClr val="33A7C0"/>
                </a:solidFill>
              </a:rPr>
              <a:t>STK17A</a:t>
            </a:r>
          </a:p>
          <a:p>
            <a:r>
              <a:rPr lang="en-US" sz="900" b="1" dirty="0">
                <a:solidFill>
                  <a:srgbClr val="33A7C0"/>
                </a:solidFill>
              </a:rPr>
              <a:t>SLC20A2</a:t>
            </a:r>
          </a:p>
          <a:p>
            <a:r>
              <a:rPr lang="en-US" sz="900" b="1" dirty="0">
                <a:solidFill>
                  <a:srgbClr val="33A7C0"/>
                </a:solidFill>
              </a:rPr>
              <a:t>SH3PXD2A</a:t>
            </a:r>
          </a:p>
          <a:p>
            <a:r>
              <a:rPr lang="en-US" sz="900" b="1" dirty="0">
                <a:solidFill>
                  <a:srgbClr val="33A7C0"/>
                </a:solidFill>
              </a:rPr>
              <a:t>GADD45B</a:t>
            </a:r>
          </a:p>
          <a:p>
            <a:r>
              <a:rPr lang="en-US" sz="900" b="1" dirty="0">
                <a:solidFill>
                  <a:srgbClr val="33A7C0"/>
                </a:solidFill>
              </a:rPr>
              <a:t>IL21R</a:t>
            </a:r>
          </a:p>
          <a:p>
            <a:endParaRPr lang="en-US" sz="900" b="1" dirty="0">
              <a:solidFill>
                <a:srgbClr val="7030A0"/>
              </a:solidFill>
            </a:endParaRPr>
          </a:p>
        </p:txBody>
      </p:sp>
      <p:sp>
        <p:nvSpPr>
          <p:cNvPr id="5" name="Slide Number Placeholder 4">
            <a:extLst>
              <a:ext uri="{FF2B5EF4-FFF2-40B4-BE49-F238E27FC236}">
                <a16:creationId xmlns:a16="http://schemas.microsoft.com/office/drawing/2014/main" id="{CB31AED8-FBDE-C143-AB69-BF49D9409D0D}"/>
              </a:ext>
            </a:extLst>
          </p:cNvPr>
          <p:cNvSpPr>
            <a:spLocks noGrp="1"/>
          </p:cNvSpPr>
          <p:nvPr>
            <p:ph type="sldNum" sz="quarter" idx="12"/>
          </p:nvPr>
        </p:nvSpPr>
        <p:spPr/>
        <p:txBody>
          <a:bodyPr/>
          <a:lstStyle/>
          <a:p>
            <a:fld id="{98DDC0CE-AB8E-E941-A89C-F3A04681F3DC}" type="slidenum">
              <a:rPr lang="en-US" smtClean="0"/>
              <a:t>16</a:t>
            </a:fld>
            <a:endParaRPr lang="en-US"/>
          </a:p>
        </p:txBody>
      </p:sp>
      <p:sp>
        <p:nvSpPr>
          <p:cNvPr id="12" name="Rectangle 11">
            <a:extLst>
              <a:ext uri="{FF2B5EF4-FFF2-40B4-BE49-F238E27FC236}">
                <a16:creationId xmlns:a16="http://schemas.microsoft.com/office/drawing/2014/main" id="{92DC2AE9-A44D-C09E-0A01-3B1EE8231EE5}"/>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393251148"/>
      </p:ext>
    </p:extLst>
  </p:cSld>
  <p:clrMapOvr>
    <a:masterClrMapping/>
  </p:clrMapOvr>
  <mc:AlternateContent xmlns:mc="http://schemas.openxmlformats.org/markup-compatibility/2006" xmlns:p14="http://schemas.microsoft.com/office/powerpoint/2010/main">
    <mc:Choice Requires="p14">
      <p:transition spd="slow" p14:dur="2000" advTm="7015"/>
    </mc:Choice>
    <mc:Fallback xmlns="">
      <p:transition spd="slow" advTm="7015"/>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extBox 60"/>
          <p:cNvSpPr txBox="1"/>
          <p:nvPr/>
        </p:nvSpPr>
        <p:spPr>
          <a:xfrm rot="10800000" flipH="1" flipV="1">
            <a:off x="6157667" y="1454808"/>
            <a:ext cx="1518834" cy="369332"/>
          </a:xfrm>
          <a:prstGeom prst="rect">
            <a:avLst/>
          </a:prstGeom>
          <a:noFill/>
        </p:spPr>
        <p:txBody>
          <a:bodyPr wrap="square" rtlCol="0">
            <a:spAutoFit/>
          </a:bodyPr>
          <a:lstStyle/>
          <a:p>
            <a:r>
              <a:rPr lang="en-US"/>
              <a:t>Step 0</a:t>
            </a:r>
          </a:p>
        </p:txBody>
      </p:sp>
      <p:sp>
        <p:nvSpPr>
          <p:cNvPr id="63" name="TextBox 62"/>
          <p:cNvSpPr txBox="1"/>
          <p:nvPr/>
        </p:nvSpPr>
        <p:spPr>
          <a:xfrm rot="10800000" flipH="1" flipV="1">
            <a:off x="6161023" y="1815541"/>
            <a:ext cx="1518834" cy="369332"/>
          </a:xfrm>
          <a:prstGeom prst="rect">
            <a:avLst/>
          </a:prstGeom>
          <a:noFill/>
        </p:spPr>
        <p:txBody>
          <a:bodyPr wrap="square" rtlCol="0">
            <a:spAutoFit/>
          </a:bodyPr>
          <a:lstStyle/>
          <a:p>
            <a:r>
              <a:rPr lang="en-US" dirty="0"/>
              <a:t>Step 1</a:t>
            </a:r>
          </a:p>
        </p:txBody>
      </p:sp>
      <p:sp>
        <p:nvSpPr>
          <p:cNvPr id="64" name="TextBox 63"/>
          <p:cNvSpPr txBox="1"/>
          <p:nvPr/>
        </p:nvSpPr>
        <p:spPr>
          <a:xfrm rot="10800000" flipH="1" flipV="1">
            <a:off x="6158679" y="4116480"/>
            <a:ext cx="1518834" cy="369332"/>
          </a:xfrm>
          <a:prstGeom prst="rect">
            <a:avLst/>
          </a:prstGeom>
          <a:noFill/>
        </p:spPr>
        <p:txBody>
          <a:bodyPr wrap="square" rtlCol="0">
            <a:spAutoFit/>
          </a:bodyPr>
          <a:lstStyle/>
          <a:p>
            <a:r>
              <a:rPr lang="en-US" dirty="0"/>
              <a:t>Step 2</a:t>
            </a:r>
          </a:p>
        </p:txBody>
      </p:sp>
      <p:sp>
        <p:nvSpPr>
          <p:cNvPr id="5" name="TextBox 4"/>
          <p:cNvSpPr txBox="1"/>
          <p:nvPr/>
        </p:nvSpPr>
        <p:spPr>
          <a:xfrm>
            <a:off x="8144426" y="314429"/>
            <a:ext cx="805912" cy="646331"/>
          </a:xfrm>
          <a:prstGeom prst="rect">
            <a:avLst/>
          </a:prstGeom>
          <a:noFill/>
        </p:spPr>
        <p:txBody>
          <a:bodyPr wrap="square" rtlCol="0">
            <a:spAutoFit/>
          </a:bodyPr>
          <a:lstStyle/>
          <a:p>
            <a:r>
              <a:rPr lang="en-US" dirty="0"/>
              <a:t>omics</a:t>
            </a:r>
          </a:p>
          <a:p>
            <a:r>
              <a:rPr lang="en-US" dirty="0"/>
              <a:t>data</a:t>
            </a:r>
          </a:p>
        </p:txBody>
      </p:sp>
      <p:cxnSp>
        <p:nvCxnSpPr>
          <p:cNvPr id="49" name="Straight Arrow Connector 48"/>
          <p:cNvCxnSpPr>
            <a:cxnSpLocks/>
            <a:endCxn id="51" idx="0"/>
          </p:cNvCxnSpPr>
          <p:nvPr/>
        </p:nvCxnSpPr>
        <p:spPr>
          <a:xfrm>
            <a:off x="8797960" y="708188"/>
            <a:ext cx="563839" cy="51140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0" name="Rectangle 49"/>
          <p:cNvSpPr/>
          <p:nvPr/>
        </p:nvSpPr>
        <p:spPr>
          <a:xfrm rot="10800000" flipH="1" flipV="1">
            <a:off x="7033672" y="1227078"/>
            <a:ext cx="1434688" cy="646331"/>
          </a:xfrm>
          <a:prstGeom prst="rect">
            <a:avLst/>
          </a:prstGeom>
        </p:spPr>
        <p:txBody>
          <a:bodyPr wrap="none">
            <a:spAutoFit/>
          </a:bodyPr>
          <a:lstStyle/>
          <a:p>
            <a:r>
              <a:rPr lang="en-US" b="1" u="sng" dirty="0">
                <a:solidFill>
                  <a:srgbClr val="FF40FF"/>
                </a:solidFill>
              </a:rPr>
              <a:t>Defined list </a:t>
            </a:r>
          </a:p>
          <a:p>
            <a:r>
              <a:rPr lang="en-US" b="1" u="sng" dirty="0">
                <a:solidFill>
                  <a:srgbClr val="FF40FF"/>
                </a:solidFill>
              </a:rPr>
              <a:t>of proteins</a:t>
            </a:r>
            <a:r>
              <a:rPr lang="en-US" dirty="0">
                <a:solidFill>
                  <a:srgbClr val="FF40FF"/>
                </a:solidFill>
              </a:rPr>
              <a:t> </a:t>
            </a:r>
            <a:endParaRPr lang="en-US" dirty="0"/>
          </a:p>
        </p:txBody>
      </p:sp>
      <p:sp>
        <p:nvSpPr>
          <p:cNvPr id="51" name="Rectangle 50"/>
          <p:cNvSpPr/>
          <p:nvPr/>
        </p:nvSpPr>
        <p:spPr>
          <a:xfrm rot="10800000" flipH="1" flipV="1">
            <a:off x="8624747" y="1219595"/>
            <a:ext cx="1474102" cy="646331"/>
          </a:xfrm>
          <a:prstGeom prst="rect">
            <a:avLst/>
          </a:prstGeom>
        </p:spPr>
        <p:txBody>
          <a:bodyPr wrap="square">
            <a:spAutoFit/>
          </a:bodyPr>
          <a:lstStyle/>
          <a:p>
            <a:r>
              <a:rPr lang="en-US" b="1" u="sng" dirty="0">
                <a:solidFill>
                  <a:srgbClr val="FF40FF"/>
                </a:solidFill>
              </a:rPr>
              <a:t>Ranked list of proteins</a:t>
            </a:r>
            <a:r>
              <a:rPr lang="en-US" dirty="0">
                <a:solidFill>
                  <a:srgbClr val="FF40FF"/>
                </a:solidFill>
              </a:rPr>
              <a:t> </a:t>
            </a:r>
            <a:endParaRPr lang="en-US" dirty="0"/>
          </a:p>
        </p:txBody>
      </p:sp>
      <p:cxnSp>
        <p:nvCxnSpPr>
          <p:cNvPr id="52" name="Straight Arrow Connector 51"/>
          <p:cNvCxnSpPr>
            <a:cxnSpLocks/>
            <a:endCxn id="50" idx="0"/>
          </p:cNvCxnSpPr>
          <p:nvPr/>
        </p:nvCxnSpPr>
        <p:spPr>
          <a:xfrm flipH="1">
            <a:off x="7751016" y="746445"/>
            <a:ext cx="356728" cy="4806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3" name="Rectangle 52"/>
          <p:cNvSpPr/>
          <p:nvPr/>
        </p:nvSpPr>
        <p:spPr>
          <a:xfrm rot="10800000" flipH="1" flipV="1">
            <a:off x="7109270" y="1742747"/>
            <a:ext cx="3101167" cy="369332"/>
          </a:xfrm>
          <a:prstGeom prst="rect">
            <a:avLst/>
          </a:prstGeom>
        </p:spPr>
        <p:txBody>
          <a:bodyPr wrap="square">
            <a:spAutoFit/>
          </a:bodyPr>
          <a:lstStyle/>
          <a:p>
            <a:pPr algn="ctr"/>
            <a:r>
              <a:rPr lang="en-US" b="1" u="sng" dirty="0">
                <a:solidFill>
                  <a:srgbClr val="D36864"/>
                </a:solidFill>
              </a:rPr>
              <a:t>pathway enrichment  test</a:t>
            </a:r>
            <a:endParaRPr lang="en-US" dirty="0">
              <a:solidFill>
                <a:srgbClr val="D36864"/>
              </a:solidFill>
            </a:endParaRPr>
          </a:p>
        </p:txBody>
      </p:sp>
      <p:sp>
        <p:nvSpPr>
          <p:cNvPr id="54" name="Rectangle 53"/>
          <p:cNvSpPr/>
          <p:nvPr/>
        </p:nvSpPr>
        <p:spPr>
          <a:xfrm rot="10800000" flipH="1" flipV="1">
            <a:off x="6471947" y="2327165"/>
            <a:ext cx="1632306" cy="646331"/>
          </a:xfrm>
          <a:prstGeom prst="rect">
            <a:avLst/>
          </a:prstGeom>
        </p:spPr>
        <p:txBody>
          <a:bodyPr wrap="none">
            <a:spAutoFit/>
          </a:bodyPr>
          <a:lstStyle/>
          <a:p>
            <a:pPr algn="ctr"/>
            <a:r>
              <a:rPr lang="en-US" b="1" u="sng" dirty="0">
                <a:solidFill>
                  <a:srgbClr val="D36864"/>
                </a:solidFill>
              </a:rPr>
              <a:t>Fisher’s exact</a:t>
            </a:r>
          </a:p>
          <a:p>
            <a:pPr algn="ctr"/>
            <a:r>
              <a:rPr lang="en-US" b="1" u="sng" dirty="0">
                <a:solidFill>
                  <a:srgbClr val="D36864"/>
                </a:solidFill>
              </a:rPr>
              <a:t>test</a:t>
            </a:r>
            <a:endParaRPr lang="en-US" dirty="0">
              <a:solidFill>
                <a:srgbClr val="D36864"/>
              </a:solidFill>
            </a:endParaRPr>
          </a:p>
        </p:txBody>
      </p:sp>
      <p:sp>
        <p:nvSpPr>
          <p:cNvPr id="55" name="Rectangle 54"/>
          <p:cNvSpPr/>
          <p:nvPr/>
        </p:nvSpPr>
        <p:spPr>
          <a:xfrm rot="10800000" flipH="1" flipV="1">
            <a:off x="8271859" y="2161177"/>
            <a:ext cx="2548326" cy="923330"/>
          </a:xfrm>
          <a:prstGeom prst="rect">
            <a:avLst/>
          </a:prstGeom>
        </p:spPr>
        <p:txBody>
          <a:bodyPr wrap="none">
            <a:spAutoFit/>
          </a:bodyPr>
          <a:lstStyle/>
          <a:p>
            <a:pPr algn="ctr"/>
            <a:r>
              <a:rPr lang="en-US" b="1" u="sng" dirty="0">
                <a:solidFill>
                  <a:srgbClr val="D36864"/>
                </a:solidFill>
              </a:rPr>
              <a:t>GSEA</a:t>
            </a:r>
          </a:p>
          <a:p>
            <a:pPr algn="ctr"/>
            <a:r>
              <a:rPr lang="en-US" b="1" u="sng" dirty="0">
                <a:solidFill>
                  <a:srgbClr val="D36864"/>
                </a:solidFill>
              </a:rPr>
              <a:t>modified  Kolmogorov-</a:t>
            </a:r>
          </a:p>
          <a:p>
            <a:pPr algn="ctr"/>
            <a:r>
              <a:rPr lang="en-US" b="1" u="sng" dirty="0">
                <a:solidFill>
                  <a:srgbClr val="D36864"/>
                </a:solidFill>
              </a:rPr>
              <a:t>Smirnov (KS) test</a:t>
            </a:r>
            <a:endParaRPr lang="en-US" dirty="0">
              <a:solidFill>
                <a:srgbClr val="D36864"/>
              </a:solidFill>
            </a:endParaRPr>
          </a:p>
        </p:txBody>
      </p:sp>
      <p:cxnSp>
        <p:nvCxnSpPr>
          <p:cNvPr id="56" name="Straight Arrow Connector 55"/>
          <p:cNvCxnSpPr/>
          <p:nvPr/>
        </p:nvCxnSpPr>
        <p:spPr>
          <a:xfrm flipH="1">
            <a:off x="8931192" y="3156500"/>
            <a:ext cx="1495962" cy="1269"/>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sp>
        <p:nvSpPr>
          <p:cNvPr id="58" name="TextBox 57"/>
          <p:cNvSpPr txBox="1"/>
          <p:nvPr/>
        </p:nvSpPr>
        <p:spPr>
          <a:xfrm rot="10800000" flipH="1" flipV="1">
            <a:off x="9066581" y="3271783"/>
            <a:ext cx="1162372" cy="369332"/>
          </a:xfrm>
          <a:prstGeom prst="rect">
            <a:avLst/>
          </a:prstGeom>
          <a:noFill/>
        </p:spPr>
        <p:txBody>
          <a:bodyPr wrap="square" rtlCol="0">
            <a:spAutoFit/>
          </a:bodyPr>
          <a:lstStyle/>
          <a:p>
            <a:r>
              <a:rPr lang="en-US" dirty="0" err="1"/>
              <a:t>pvalue</a:t>
            </a:r>
            <a:endParaRPr lang="en-US" dirty="0"/>
          </a:p>
        </p:txBody>
      </p:sp>
      <p:sp>
        <p:nvSpPr>
          <p:cNvPr id="59" name="TextBox 58"/>
          <p:cNvSpPr txBox="1"/>
          <p:nvPr/>
        </p:nvSpPr>
        <p:spPr>
          <a:xfrm rot="10800000" flipH="1" flipV="1">
            <a:off x="7331929" y="3290883"/>
            <a:ext cx="1162372" cy="369332"/>
          </a:xfrm>
          <a:prstGeom prst="rect">
            <a:avLst/>
          </a:prstGeom>
          <a:noFill/>
        </p:spPr>
        <p:txBody>
          <a:bodyPr wrap="square" rtlCol="0">
            <a:spAutoFit/>
          </a:bodyPr>
          <a:lstStyle/>
          <a:p>
            <a:r>
              <a:rPr lang="en-US" dirty="0" err="1"/>
              <a:t>pvalue</a:t>
            </a:r>
            <a:endParaRPr lang="en-US" dirty="0"/>
          </a:p>
        </p:txBody>
      </p:sp>
      <p:sp>
        <p:nvSpPr>
          <p:cNvPr id="60" name="TextBox 59"/>
          <p:cNvSpPr txBox="1"/>
          <p:nvPr/>
        </p:nvSpPr>
        <p:spPr>
          <a:xfrm rot="10800000" flipH="1" flipV="1">
            <a:off x="6463621" y="4420491"/>
            <a:ext cx="4024253" cy="646331"/>
          </a:xfrm>
          <a:prstGeom prst="rect">
            <a:avLst/>
          </a:prstGeom>
          <a:noFill/>
        </p:spPr>
        <p:txBody>
          <a:bodyPr wrap="square" rtlCol="0">
            <a:spAutoFit/>
          </a:bodyPr>
          <a:lstStyle/>
          <a:p>
            <a:r>
              <a:rPr lang="en-US" dirty="0">
                <a:solidFill>
                  <a:srgbClr val="FF0000"/>
                </a:solidFill>
              </a:rPr>
              <a:t>correction for multiple hypothesis testing</a:t>
            </a:r>
          </a:p>
        </p:txBody>
      </p:sp>
      <p:cxnSp>
        <p:nvCxnSpPr>
          <p:cNvPr id="62" name="Straight Connector 61"/>
          <p:cNvCxnSpPr/>
          <p:nvPr/>
        </p:nvCxnSpPr>
        <p:spPr>
          <a:xfrm flipH="1" flipV="1">
            <a:off x="8516783" y="2075772"/>
            <a:ext cx="149" cy="1413807"/>
          </a:xfrm>
          <a:prstGeom prst="line">
            <a:avLst/>
          </a:prstGeom>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flipH="1">
            <a:off x="9472670" y="3720138"/>
            <a:ext cx="1" cy="70021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a:off x="7703512" y="3742997"/>
            <a:ext cx="15190" cy="67735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7" name="TextBox 66"/>
          <p:cNvSpPr txBox="1"/>
          <p:nvPr/>
        </p:nvSpPr>
        <p:spPr>
          <a:xfrm rot="10800000" flipH="1" flipV="1">
            <a:off x="8931192" y="5134497"/>
            <a:ext cx="1162372" cy="646331"/>
          </a:xfrm>
          <a:prstGeom prst="rect">
            <a:avLst/>
          </a:prstGeom>
          <a:noFill/>
        </p:spPr>
        <p:txBody>
          <a:bodyPr wrap="square" rtlCol="0">
            <a:spAutoFit/>
          </a:bodyPr>
          <a:lstStyle/>
          <a:p>
            <a:r>
              <a:rPr lang="en-US" dirty="0"/>
              <a:t>corrected </a:t>
            </a:r>
            <a:r>
              <a:rPr lang="en-US" dirty="0" err="1"/>
              <a:t>pvalue</a:t>
            </a:r>
            <a:endParaRPr lang="en-US" dirty="0"/>
          </a:p>
        </p:txBody>
      </p:sp>
      <p:sp>
        <p:nvSpPr>
          <p:cNvPr id="68" name="TextBox 67"/>
          <p:cNvSpPr txBox="1"/>
          <p:nvPr/>
        </p:nvSpPr>
        <p:spPr>
          <a:xfrm rot="10800000" flipH="1" flipV="1">
            <a:off x="7089941" y="5088795"/>
            <a:ext cx="1162372" cy="646331"/>
          </a:xfrm>
          <a:prstGeom prst="rect">
            <a:avLst/>
          </a:prstGeom>
          <a:noFill/>
        </p:spPr>
        <p:txBody>
          <a:bodyPr wrap="square" rtlCol="0">
            <a:spAutoFit/>
          </a:bodyPr>
          <a:lstStyle/>
          <a:p>
            <a:r>
              <a:rPr lang="en-US"/>
              <a:t>corrected </a:t>
            </a:r>
            <a:r>
              <a:rPr lang="en-US" dirty="0" err="1"/>
              <a:t>pvalue</a:t>
            </a:r>
            <a:endParaRPr lang="en-US" dirty="0"/>
          </a:p>
        </p:txBody>
      </p:sp>
      <p:cxnSp>
        <p:nvCxnSpPr>
          <p:cNvPr id="86" name="Straight Connector 85"/>
          <p:cNvCxnSpPr/>
          <p:nvPr/>
        </p:nvCxnSpPr>
        <p:spPr>
          <a:xfrm flipV="1">
            <a:off x="8301161" y="5112229"/>
            <a:ext cx="1" cy="690871"/>
          </a:xfrm>
          <a:prstGeom prst="line">
            <a:avLst/>
          </a:prstGeom>
        </p:spPr>
        <p:style>
          <a:lnRef idx="2">
            <a:schemeClr val="accent1"/>
          </a:lnRef>
          <a:fillRef idx="0">
            <a:schemeClr val="accent1"/>
          </a:fillRef>
          <a:effectRef idx="1">
            <a:schemeClr val="accent1"/>
          </a:effectRef>
          <a:fontRef idx="minor">
            <a:schemeClr val="tx1"/>
          </a:fontRef>
        </p:style>
      </p:cxnSp>
      <p:sp>
        <p:nvSpPr>
          <p:cNvPr id="89" name="Rectangle 88"/>
          <p:cNvSpPr/>
          <p:nvPr/>
        </p:nvSpPr>
        <p:spPr>
          <a:xfrm>
            <a:off x="6161023" y="201479"/>
            <a:ext cx="4416056" cy="5997845"/>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Content Placeholder 2"/>
          <p:cNvSpPr>
            <a:spLocks noGrp="1"/>
          </p:cNvSpPr>
          <p:nvPr>
            <p:ph idx="1"/>
          </p:nvPr>
        </p:nvSpPr>
        <p:spPr>
          <a:xfrm>
            <a:off x="1471363" y="1776919"/>
            <a:ext cx="4687465" cy="4422405"/>
          </a:xfrm>
        </p:spPr>
        <p:txBody>
          <a:bodyPr>
            <a:normAutofit/>
          </a:bodyPr>
          <a:lstStyle/>
          <a:p>
            <a:r>
              <a:rPr lang="en-US" sz="2400" dirty="0"/>
              <a:t>Fisher’s Exact Test, aka Hypergeometric Test</a:t>
            </a:r>
          </a:p>
          <a:p>
            <a:pPr marL="342900" lvl="1" indent="-342900">
              <a:buFont typeface="Arial"/>
              <a:buChar char="•"/>
            </a:pPr>
            <a:r>
              <a:rPr lang="en-US" dirty="0"/>
              <a:t>GSEA for ranked lists.</a:t>
            </a:r>
          </a:p>
          <a:p>
            <a:r>
              <a:rPr lang="en-US" sz="2400" dirty="0"/>
              <a:t>Multiple test corrections:</a:t>
            </a:r>
          </a:p>
          <a:p>
            <a:pPr lvl="1"/>
            <a:r>
              <a:rPr lang="en-US" dirty="0" err="1"/>
              <a:t>Bonferroni</a:t>
            </a:r>
            <a:r>
              <a:rPr lang="en-US" dirty="0"/>
              <a:t> correction</a:t>
            </a:r>
          </a:p>
          <a:p>
            <a:pPr lvl="1"/>
            <a:r>
              <a:rPr lang="en-US" dirty="0"/>
              <a:t>False Discovery Rate computation using </a:t>
            </a:r>
            <a:r>
              <a:rPr lang="en-US" dirty="0" err="1"/>
              <a:t>Benjamini</a:t>
            </a:r>
            <a:r>
              <a:rPr lang="en-US" dirty="0"/>
              <a:t>-Hochberg procedure</a:t>
            </a:r>
          </a:p>
        </p:txBody>
      </p:sp>
      <p:cxnSp>
        <p:nvCxnSpPr>
          <p:cNvPr id="29" name="Straight Arrow Connector 28"/>
          <p:cNvCxnSpPr/>
          <p:nvPr/>
        </p:nvCxnSpPr>
        <p:spPr>
          <a:xfrm flipH="1">
            <a:off x="6648464" y="3147717"/>
            <a:ext cx="1495962" cy="1269"/>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sp>
        <p:nvSpPr>
          <p:cNvPr id="2" name="Rectangle 1">
            <a:extLst>
              <a:ext uri="{FF2B5EF4-FFF2-40B4-BE49-F238E27FC236}">
                <a16:creationId xmlns:a16="http://schemas.microsoft.com/office/drawing/2014/main" id="{E17DBF0E-DCB9-1744-B1FE-5B5F3824838D}"/>
              </a:ext>
            </a:extLst>
          </p:cNvPr>
          <p:cNvSpPr/>
          <p:nvPr/>
        </p:nvSpPr>
        <p:spPr>
          <a:xfrm>
            <a:off x="1760502" y="213268"/>
            <a:ext cx="3687799" cy="1477328"/>
          </a:xfrm>
          <a:prstGeom prst="rect">
            <a:avLst/>
          </a:prstGeom>
        </p:spPr>
        <p:txBody>
          <a:bodyPr wrap="square">
            <a:spAutoFit/>
          </a:bodyPr>
          <a:lstStyle/>
          <a:p>
            <a:r>
              <a:rPr lang="en-US" sz="3000" b="1" dirty="0"/>
              <a:t>Two types of gene lists : defined or ranked protein list.</a:t>
            </a:r>
          </a:p>
        </p:txBody>
      </p:sp>
      <p:sp>
        <p:nvSpPr>
          <p:cNvPr id="4" name="Slide Number Placeholder 3">
            <a:extLst>
              <a:ext uri="{FF2B5EF4-FFF2-40B4-BE49-F238E27FC236}">
                <a16:creationId xmlns:a16="http://schemas.microsoft.com/office/drawing/2014/main" id="{DFDE803C-C753-E141-BCFF-9FC6C6CFAE90}"/>
              </a:ext>
            </a:extLst>
          </p:cNvPr>
          <p:cNvSpPr>
            <a:spLocks noGrp="1"/>
          </p:cNvSpPr>
          <p:nvPr>
            <p:ph type="sldNum" sz="quarter" idx="12"/>
          </p:nvPr>
        </p:nvSpPr>
        <p:spPr/>
        <p:txBody>
          <a:bodyPr/>
          <a:lstStyle/>
          <a:p>
            <a:fld id="{98DDC0CE-AB8E-E941-A89C-F3A04681F3DC}" type="slidenum">
              <a:rPr lang="en-US" smtClean="0"/>
              <a:t>17</a:t>
            </a:fld>
            <a:endParaRPr lang="en-US"/>
          </a:p>
        </p:txBody>
      </p:sp>
      <p:sp>
        <p:nvSpPr>
          <p:cNvPr id="6" name="Rectangle 5">
            <a:extLst>
              <a:ext uri="{FF2B5EF4-FFF2-40B4-BE49-F238E27FC236}">
                <a16:creationId xmlns:a16="http://schemas.microsoft.com/office/drawing/2014/main" id="{BA8DC4E6-6C9B-F66C-5079-2E81AD90688D}"/>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788902819"/>
      </p:ext>
    </p:extLst>
  </p:cSld>
  <p:clrMapOvr>
    <a:masterClrMapping/>
  </p:clrMapOvr>
  <mc:AlternateContent xmlns:mc="http://schemas.openxmlformats.org/markup-compatibility/2006" xmlns:p14="http://schemas.microsoft.com/office/powerpoint/2010/main">
    <mc:Choice Requires="p14">
      <p:transition spd="slow" p14:dur="2000" advTm="34903"/>
    </mc:Choice>
    <mc:Fallback xmlns="">
      <p:transition spd="slow" advTm="34903"/>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8363" y="109537"/>
            <a:ext cx="8229600" cy="1143000"/>
          </a:xfrm>
        </p:spPr>
        <p:txBody>
          <a:bodyPr>
            <a:normAutofit/>
          </a:bodyPr>
          <a:lstStyle/>
          <a:p>
            <a:r>
              <a:rPr lang="en-US" sz="3600" b="1" dirty="0"/>
              <a:t>Types of pathway enrichment analysis	</a:t>
            </a:r>
          </a:p>
        </p:txBody>
      </p:sp>
      <p:sp>
        <p:nvSpPr>
          <p:cNvPr id="3" name="Content Placeholder 2"/>
          <p:cNvSpPr>
            <a:spLocks noGrp="1"/>
          </p:cNvSpPr>
          <p:nvPr>
            <p:ph idx="1"/>
          </p:nvPr>
        </p:nvSpPr>
        <p:spPr/>
        <p:txBody>
          <a:bodyPr>
            <a:normAutofit/>
          </a:bodyPr>
          <a:lstStyle/>
          <a:p>
            <a:r>
              <a:rPr lang="en-US" b="1" u="sng" dirty="0">
                <a:solidFill>
                  <a:srgbClr val="FF40FF"/>
                </a:solidFill>
              </a:rPr>
              <a:t>Defined  list of proteins</a:t>
            </a:r>
            <a:r>
              <a:rPr lang="en-US" dirty="0">
                <a:solidFill>
                  <a:srgbClr val="FF40FF"/>
                </a:solidFill>
              </a:rPr>
              <a:t> </a:t>
            </a:r>
            <a:r>
              <a:rPr lang="en-US" dirty="0"/>
              <a:t>(e.g. abundance change &gt; 2-fold)</a:t>
            </a:r>
            <a:endParaRPr lang="en-US" b="1" u="sng" dirty="0"/>
          </a:p>
          <a:p>
            <a:pPr lvl="1"/>
            <a:r>
              <a:rPr lang="en-US" dirty="0"/>
              <a:t>Answers the question: </a:t>
            </a:r>
            <a:r>
              <a:rPr lang="en-US" b="1" dirty="0"/>
              <a:t>Are any </a:t>
            </a:r>
            <a:r>
              <a:rPr lang="en-US" b="1" dirty="0">
                <a:solidFill>
                  <a:srgbClr val="0432FF"/>
                </a:solidFill>
              </a:rPr>
              <a:t>pathways (gene sets) </a:t>
            </a:r>
            <a:r>
              <a:rPr lang="en-US" b="1" dirty="0"/>
              <a:t>surprisingly enriched in my protein list?</a:t>
            </a:r>
          </a:p>
          <a:p>
            <a:pPr lvl="1"/>
            <a:r>
              <a:rPr lang="en-US" dirty="0"/>
              <a:t>Statistical test: </a:t>
            </a:r>
            <a:r>
              <a:rPr lang="en-US" b="1" dirty="0">
                <a:solidFill>
                  <a:srgbClr val="FF0000"/>
                </a:solidFill>
              </a:rPr>
              <a:t>Fisher’s Exact Test </a:t>
            </a:r>
            <a:r>
              <a:rPr lang="en-US" dirty="0"/>
              <a:t>(aka </a:t>
            </a:r>
            <a:r>
              <a:rPr lang="en-US" dirty="0" err="1"/>
              <a:t>Hypergeometric</a:t>
            </a:r>
            <a:r>
              <a:rPr lang="en-US" dirty="0"/>
              <a:t> test)</a:t>
            </a:r>
          </a:p>
          <a:p>
            <a:r>
              <a:rPr lang="en-US" b="1" u="sng" dirty="0">
                <a:solidFill>
                  <a:srgbClr val="FF40FF"/>
                </a:solidFill>
              </a:rPr>
              <a:t>Ranked protein list </a:t>
            </a:r>
            <a:r>
              <a:rPr lang="en-US" dirty="0"/>
              <a:t>(e.g. by differential abundance)</a:t>
            </a:r>
          </a:p>
          <a:p>
            <a:pPr lvl="1"/>
            <a:r>
              <a:rPr lang="en-US" dirty="0"/>
              <a:t>Answers the question: </a:t>
            </a:r>
            <a:r>
              <a:rPr lang="en-US" b="1" dirty="0"/>
              <a:t>Are any </a:t>
            </a:r>
            <a:r>
              <a:rPr lang="en-US" b="1" dirty="0">
                <a:solidFill>
                  <a:srgbClr val="0432FF"/>
                </a:solidFill>
              </a:rPr>
              <a:t>pathways (gene sets)  </a:t>
            </a:r>
            <a:r>
              <a:rPr lang="en-US" b="1" dirty="0"/>
              <a:t>ranked surprisingly high or low in my ranked list of proteins?</a:t>
            </a:r>
          </a:p>
          <a:p>
            <a:pPr lvl="1"/>
            <a:r>
              <a:rPr lang="en-US" dirty="0"/>
              <a:t>Statistical test: </a:t>
            </a:r>
            <a:r>
              <a:rPr lang="en-US" b="1" dirty="0">
                <a:solidFill>
                  <a:srgbClr val="FF0000"/>
                </a:solidFill>
              </a:rPr>
              <a:t>GSEA, Wilcoxon rank sum te</a:t>
            </a:r>
            <a:r>
              <a:rPr lang="en-US" dirty="0"/>
              <a:t>st (+ others we won’t discuss)</a:t>
            </a:r>
          </a:p>
        </p:txBody>
      </p:sp>
      <p:sp>
        <p:nvSpPr>
          <p:cNvPr id="5" name="Slide Number Placeholder 4">
            <a:extLst>
              <a:ext uri="{FF2B5EF4-FFF2-40B4-BE49-F238E27FC236}">
                <a16:creationId xmlns:a16="http://schemas.microsoft.com/office/drawing/2014/main" id="{B50A289F-8A3B-5446-85A2-266A1DDDC58D}"/>
              </a:ext>
            </a:extLst>
          </p:cNvPr>
          <p:cNvSpPr>
            <a:spLocks noGrp="1"/>
          </p:cNvSpPr>
          <p:nvPr>
            <p:ph type="sldNum" sz="quarter" idx="12"/>
          </p:nvPr>
        </p:nvSpPr>
        <p:spPr/>
        <p:txBody>
          <a:bodyPr/>
          <a:lstStyle/>
          <a:p>
            <a:fld id="{98DDC0CE-AB8E-E941-A89C-F3A04681F3DC}" type="slidenum">
              <a:rPr lang="en-US" smtClean="0"/>
              <a:t>18</a:t>
            </a:fld>
            <a:endParaRPr lang="en-US"/>
          </a:p>
        </p:txBody>
      </p:sp>
      <p:sp>
        <p:nvSpPr>
          <p:cNvPr id="6" name="Rectangle 5">
            <a:extLst>
              <a:ext uri="{FF2B5EF4-FFF2-40B4-BE49-F238E27FC236}">
                <a16:creationId xmlns:a16="http://schemas.microsoft.com/office/drawing/2014/main" id="{40F4DCB8-81A2-4E9C-CB20-68726A2472D6}"/>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3697603602"/>
      </p:ext>
    </p:extLst>
  </p:cSld>
  <p:clrMapOvr>
    <a:masterClrMapping/>
  </p:clrMapOvr>
  <mc:AlternateContent xmlns:mc="http://schemas.openxmlformats.org/markup-compatibility/2006" xmlns:p14="http://schemas.microsoft.com/office/powerpoint/2010/main">
    <mc:Choice Requires="p14">
      <p:transition spd="slow" p14:dur="2000" advTm="7805"/>
    </mc:Choice>
    <mc:Fallback xmlns="">
      <p:transition spd="slow" advTm="7805"/>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1157" y="773772"/>
            <a:ext cx="7961207" cy="5473329"/>
          </a:xfrm>
          <a:prstGeom prst="rect">
            <a:avLst/>
          </a:prstGeom>
        </p:spPr>
      </p:pic>
      <p:sp>
        <p:nvSpPr>
          <p:cNvPr id="5" name="Title 1">
            <a:extLst>
              <a:ext uri="{FF2B5EF4-FFF2-40B4-BE49-F238E27FC236}">
                <a16:creationId xmlns:a16="http://schemas.microsoft.com/office/drawing/2014/main" id="{A4161CE8-D493-644B-AF0F-8266026F8D3D}"/>
              </a:ext>
            </a:extLst>
          </p:cNvPr>
          <p:cNvSpPr txBox="1">
            <a:spLocks/>
          </p:cNvSpPr>
          <p:nvPr/>
        </p:nvSpPr>
        <p:spPr>
          <a:xfrm>
            <a:off x="3761464" y="-151657"/>
            <a:ext cx="3858536"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600" dirty="0"/>
              <a:t>Workflow</a:t>
            </a:r>
          </a:p>
        </p:txBody>
      </p:sp>
      <p:sp>
        <p:nvSpPr>
          <p:cNvPr id="6" name="Slide Number Placeholder 5">
            <a:extLst>
              <a:ext uri="{FF2B5EF4-FFF2-40B4-BE49-F238E27FC236}">
                <a16:creationId xmlns:a16="http://schemas.microsoft.com/office/drawing/2014/main" id="{6D5B5D43-DD19-DF4A-BB80-A80A64D6E00D}"/>
              </a:ext>
            </a:extLst>
          </p:cNvPr>
          <p:cNvSpPr>
            <a:spLocks noGrp="1"/>
          </p:cNvSpPr>
          <p:nvPr>
            <p:ph type="sldNum" sz="quarter" idx="12"/>
          </p:nvPr>
        </p:nvSpPr>
        <p:spPr/>
        <p:txBody>
          <a:bodyPr/>
          <a:lstStyle/>
          <a:p>
            <a:fld id="{98DDC0CE-AB8E-E941-A89C-F3A04681F3DC}" type="slidenum">
              <a:rPr lang="en-US" smtClean="0"/>
              <a:t>19</a:t>
            </a:fld>
            <a:endParaRPr lang="en-US"/>
          </a:p>
        </p:txBody>
      </p:sp>
      <p:sp>
        <p:nvSpPr>
          <p:cNvPr id="10" name="TextBox 9">
            <a:extLst>
              <a:ext uri="{FF2B5EF4-FFF2-40B4-BE49-F238E27FC236}">
                <a16:creationId xmlns:a16="http://schemas.microsoft.com/office/drawing/2014/main" id="{3573D2F9-9190-734F-9AC2-7D5A96F8E18A}"/>
              </a:ext>
            </a:extLst>
          </p:cNvPr>
          <p:cNvSpPr txBox="1"/>
          <p:nvPr/>
        </p:nvSpPr>
        <p:spPr>
          <a:xfrm>
            <a:off x="3594990" y="1915701"/>
            <a:ext cx="1099457" cy="738664"/>
          </a:xfrm>
          <a:prstGeom prst="rect">
            <a:avLst/>
          </a:prstGeom>
          <a:noFill/>
        </p:spPr>
        <p:txBody>
          <a:bodyPr wrap="square" rtlCol="0">
            <a:spAutoFit/>
          </a:bodyPr>
          <a:lstStyle/>
          <a:p>
            <a:r>
              <a:rPr lang="en-US" sz="1200" dirty="0"/>
              <a:t>Fisher’s exact test</a:t>
            </a:r>
          </a:p>
          <a:p>
            <a:endParaRPr lang="en-US" dirty="0"/>
          </a:p>
        </p:txBody>
      </p:sp>
      <p:sp>
        <p:nvSpPr>
          <p:cNvPr id="11" name="TextBox 10">
            <a:extLst>
              <a:ext uri="{FF2B5EF4-FFF2-40B4-BE49-F238E27FC236}">
                <a16:creationId xmlns:a16="http://schemas.microsoft.com/office/drawing/2014/main" id="{E895F78F-7FB6-3842-A911-C07A5C039302}"/>
              </a:ext>
            </a:extLst>
          </p:cNvPr>
          <p:cNvSpPr txBox="1"/>
          <p:nvPr/>
        </p:nvSpPr>
        <p:spPr>
          <a:xfrm>
            <a:off x="5330467" y="2026708"/>
            <a:ext cx="1109795" cy="461665"/>
          </a:xfrm>
          <a:prstGeom prst="rect">
            <a:avLst/>
          </a:prstGeom>
          <a:noFill/>
        </p:spPr>
        <p:txBody>
          <a:bodyPr wrap="square" rtlCol="0">
            <a:spAutoFit/>
          </a:bodyPr>
          <a:lstStyle/>
          <a:p>
            <a:r>
              <a:rPr lang="en-US" sz="1200" dirty="0"/>
              <a:t>modified KS test</a:t>
            </a:r>
          </a:p>
        </p:txBody>
      </p:sp>
      <p:sp>
        <p:nvSpPr>
          <p:cNvPr id="3" name="Rectangle 2">
            <a:extLst>
              <a:ext uri="{FF2B5EF4-FFF2-40B4-BE49-F238E27FC236}">
                <a16:creationId xmlns:a16="http://schemas.microsoft.com/office/drawing/2014/main" id="{0794DF7F-E4C5-CFDF-C77B-700ABA9451B8}"/>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3639906467"/>
      </p:ext>
    </p:extLst>
  </p:cSld>
  <p:clrMapOvr>
    <a:masterClrMapping/>
  </p:clrMapOvr>
  <mc:AlternateContent xmlns:mc="http://schemas.openxmlformats.org/markup-compatibility/2006" xmlns:p14="http://schemas.microsoft.com/office/powerpoint/2010/main">
    <mc:Choice Requires="p14">
      <p:transition spd="slow" p14:dur="2000" advTm="154872"/>
    </mc:Choice>
    <mc:Fallback xmlns="">
      <p:transition spd="slow" advTm="15487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AF4B694-41F1-D042-87ED-8C8B602001FD}"/>
              </a:ext>
            </a:extLst>
          </p:cNvPr>
          <p:cNvSpPr>
            <a:spLocks noGrp="1"/>
          </p:cNvSpPr>
          <p:nvPr>
            <p:ph type="sldNum" sz="quarter" idx="12"/>
          </p:nvPr>
        </p:nvSpPr>
        <p:spPr/>
        <p:txBody>
          <a:bodyPr/>
          <a:lstStyle/>
          <a:p>
            <a:fld id="{98DDC0CE-AB8E-E941-A89C-F3A04681F3DC}" type="slidenum">
              <a:rPr lang="en-US" smtClean="0"/>
              <a:t>2</a:t>
            </a:fld>
            <a:endParaRPr lang="en-US"/>
          </a:p>
        </p:txBody>
      </p:sp>
      <p:sp>
        <p:nvSpPr>
          <p:cNvPr id="7" name="Title 1">
            <a:extLst>
              <a:ext uri="{FF2B5EF4-FFF2-40B4-BE49-F238E27FC236}">
                <a16:creationId xmlns:a16="http://schemas.microsoft.com/office/drawing/2014/main" id="{AB0539EF-D8E2-724F-A916-B4DCD135CB9A}"/>
              </a:ext>
            </a:extLst>
          </p:cNvPr>
          <p:cNvSpPr>
            <a:spLocks noGrp="1"/>
          </p:cNvSpPr>
          <p:nvPr>
            <p:ph type="title"/>
          </p:nvPr>
        </p:nvSpPr>
        <p:spPr>
          <a:xfrm>
            <a:off x="1908120" y="682213"/>
            <a:ext cx="8543925" cy="1325563"/>
          </a:xfrm>
          <a:ln>
            <a:solidFill>
              <a:schemeClr val="tx1"/>
            </a:solidFill>
          </a:ln>
        </p:spPr>
        <p:txBody>
          <a:bodyPr/>
          <a:lstStyle/>
          <a:p>
            <a:pPr algn="ctr"/>
            <a:r>
              <a:rPr lang="en-US" dirty="0"/>
              <a:t>Course outline</a:t>
            </a:r>
          </a:p>
        </p:txBody>
      </p:sp>
      <p:sp>
        <p:nvSpPr>
          <p:cNvPr id="8" name="Content Placeholder 2">
            <a:extLst>
              <a:ext uri="{FF2B5EF4-FFF2-40B4-BE49-F238E27FC236}">
                <a16:creationId xmlns:a16="http://schemas.microsoft.com/office/drawing/2014/main" id="{02A432DC-9B87-6349-BE97-2374D46D43A5}"/>
              </a:ext>
            </a:extLst>
          </p:cNvPr>
          <p:cNvSpPr>
            <a:spLocks noGrp="1"/>
          </p:cNvSpPr>
          <p:nvPr>
            <p:ph idx="1"/>
          </p:nvPr>
        </p:nvSpPr>
        <p:spPr>
          <a:xfrm>
            <a:off x="1770959" y="2305939"/>
            <a:ext cx="8543925" cy="2276571"/>
          </a:xfrm>
        </p:spPr>
        <p:txBody>
          <a:bodyPr>
            <a:normAutofit lnSpcReduction="10000"/>
          </a:bodyPr>
          <a:lstStyle/>
          <a:p>
            <a:r>
              <a:rPr lang="en-CA" dirty="0"/>
              <a:t>General concept of pathway enrichment analysis.</a:t>
            </a:r>
          </a:p>
          <a:p>
            <a:r>
              <a:rPr lang="en-CA" dirty="0"/>
              <a:t>How do we perform pathway enrichment analysis (steps)?</a:t>
            </a:r>
          </a:p>
          <a:p>
            <a:r>
              <a:rPr lang="en-CA" dirty="0"/>
              <a:t>Example : frequently mutated genes</a:t>
            </a:r>
          </a:p>
          <a:p>
            <a:r>
              <a:rPr lang="en-CA" dirty="0"/>
              <a:t>Practical lab: pathway enrichment analysis using R</a:t>
            </a:r>
          </a:p>
        </p:txBody>
      </p:sp>
      <p:sp>
        <p:nvSpPr>
          <p:cNvPr id="3" name="Rectangle 2">
            <a:extLst>
              <a:ext uri="{FF2B5EF4-FFF2-40B4-BE49-F238E27FC236}">
                <a16:creationId xmlns:a16="http://schemas.microsoft.com/office/drawing/2014/main" id="{FFE69523-7EBB-4068-96BC-8F8C641FBB1E}"/>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6064572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2"/>
          <p:cNvSpPr>
            <a:spLocks noGrp="1" noChangeArrowheads="1"/>
          </p:cNvSpPr>
          <p:nvPr>
            <p:ph type="title"/>
          </p:nvPr>
        </p:nvSpPr>
        <p:spPr/>
        <p:txBody>
          <a:bodyPr>
            <a:normAutofit/>
          </a:bodyPr>
          <a:lstStyle/>
          <a:p>
            <a:pPr algn="ctr"/>
            <a:r>
              <a:rPr lang="en-US" sz="3600" b="1" dirty="0">
                <a:ea typeface="ＭＳ Ｐゴシック" pitchFamily="-108" charset="-128"/>
                <a:cs typeface="ＭＳ Ｐゴシック" pitchFamily="-108" charset="-128"/>
              </a:rPr>
              <a:t>Pathway enrichment analysis using a </a:t>
            </a:r>
            <a:r>
              <a:rPr lang="en-US" sz="3600" b="1" dirty="0">
                <a:solidFill>
                  <a:srgbClr val="FF4EF9"/>
                </a:solidFill>
                <a:ea typeface="ＭＳ Ｐゴシック" pitchFamily="-108" charset="-128"/>
                <a:cs typeface="ＭＳ Ｐゴシック" pitchFamily="-108" charset="-128"/>
              </a:rPr>
              <a:t>defined list of proteins</a:t>
            </a:r>
          </a:p>
        </p:txBody>
      </p:sp>
      <p:sp>
        <p:nvSpPr>
          <p:cNvPr id="31748" name="Rectangle 3"/>
          <p:cNvSpPr>
            <a:spLocks noGrp="1" noChangeArrowheads="1"/>
          </p:cNvSpPr>
          <p:nvPr>
            <p:ph type="body" idx="1"/>
          </p:nvPr>
        </p:nvSpPr>
        <p:spPr/>
        <p:txBody>
          <a:bodyPr/>
          <a:lstStyle/>
          <a:p>
            <a:pPr marL="533400" indent="-533400"/>
            <a:r>
              <a:rPr lang="en-US" sz="2400" dirty="0">
                <a:ea typeface="ＭＳ Ｐゴシック" pitchFamily="-108" charset="-128"/>
                <a:cs typeface="ＭＳ Ｐゴシック" pitchFamily="-108" charset="-128"/>
              </a:rPr>
              <a:t>Given:</a:t>
            </a:r>
          </a:p>
          <a:p>
            <a:pPr marL="914400" lvl="1" indent="-457200">
              <a:buFontTx/>
              <a:buAutoNum type="arabicPeriod"/>
            </a:pPr>
            <a:r>
              <a:rPr lang="en-US" sz="2000" b="1" dirty="0">
                <a:solidFill>
                  <a:srgbClr val="FF40FF"/>
                </a:solidFill>
              </a:rPr>
              <a:t>Protein list</a:t>
            </a:r>
            <a:r>
              <a:rPr lang="en-US" sz="2000" dirty="0"/>
              <a:t>: e.g. RRP6, MRD1, RRP7, RRP43, RRP42 (yeast)</a:t>
            </a:r>
          </a:p>
          <a:p>
            <a:pPr marL="914400" lvl="1" indent="-457200">
              <a:buFontTx/>
              <a:buAutoNum type="arabicPeriod"/>
            </a:pPr>
            <a:r>
              <a:rPr lang="en-US" sz="2000" b="1" dirty="0">
                <a:solidFill>
                  <a:srgbClr val="0432FF"/>
                </a:solidFill>
              </a:rPr>
              <a:t>Pathways (gene-sets)  </a:t>
            </a:r>
            <a:r>
              <a:rPr lang="en-US" sz="2000" dirty="0"/>
              <a:t>or annotations: e.g.  The Gene Ontology, transcription factor binding sites in promoter</a:t>
            </a:r>
          </a:p>
          <a:p>
            <a:pPr marL="533400" indent="-533400"/>
            <a:r>
              <a:rPr lang="en-US" sz="2400" dirty="0">
                <a:ea typeface="ＭＳ Ｐゴシック" pitchFamily="-108" charset="-128"/>
                <a:cs typeface="ＭＳ Ｐゴシック" pitchFamily="-108" charset="-128"/>
              </a:rPr>
              <a:t>Question: </a:t>
            </a:r>
            <a:r>
              <a:rPr lang="en-US" sz="2400" b="1" i="1" dirty="0">
                <a:ea typeface="ＭＳ Ｐゴシック" pitchFamily="-108" charset="-128"/>
                <a:cs typeface="ＭＳ Ｐゴシック" pitchFamily="-108" charset="-128"/>
              </a:rPr>
              <a:t>Are any of the </a:t>
            </a:r>
            <a:r>
              <a:rPr lang="en-US" sz="2400" b="1" i="1" dirty="0">
                <a:solidFill>
                  <a:srgbClr val="0432FF"/>
                </a:solidFill>
                <a:ea typeface="ＭＳ Ｐゴシック" pitchFamily="-108" charset="-128"/>
                <a:cs typeface="ＭＳ Ｐゴシック" pitchFamily="-108" charset="-128"/>
              </a:rPr>
              <a:t>pathways(gene-sets</a:t>
            </a:r>
            <a:r>
              <a:rPr lang="en-US" sz="2400" b="1" i="1" dirty="0">
                <a:ea typeface="ＭＳ Ｐゴシック" pitchFamily="-108" charset="-128"/>
                <a:cs typeface="ＭＳ Ｐゴシック" pitchFamily="-108" charset="-128"/>
              </a:rPr>
              <a:t>)  </a:t>
            </a:r>
            <a:r>
              <a:rPr lang="en-US" sz="2400" b="1" i="1" u="sng" dirty="0">
                <a:ea typeface="ＭＳ Ｐゴシック" pitchFamily="-108" charset="-128"/>
                <a:cs typeface="ＭＳ Ｐゴシック" pitchFamily="-108" charset="-128"/>
              </a:rPr>
              <a:t>surprisingly</a:t>
            </a:r>
            <a:r>
              <a:rPr lang="en-US" sz="2400" b="1" i="1" dirty="0">
                <a:ea typeface="ＭＳ Ｐゴシック" pitchFamily="-108" charset="-128"/>
                <a:cs typeface="ＭＳ Ｐゴシック" pitchFamily="-108" charset="-128"/>
              </a:rPr>
              <a:t> enriched in the </a:t>
            </a:r>
            <a:r>
              <a:rPr lang="en-US" sz="2400" b="1" i="1" dirty="0">
                <a:solidFill>
                  <a:srgbClr val="FF40FF"/>
                </a:solidFill>
                <a:ea typeface="ＭＳ Ｐゴシック" pitchFamily="-108" charset="-128"/>
                <a:cs typeface="ＭＳ Ｐゴシック" pitchFamily="-108" charset="-128"/>
              </a:rPr>
              <a:t>protein list</a:t>
            </a:r>
            <a:r>
              <a:rPr lang="en-US" sz="2400" b="1" i="1" dirty="0">
                <a:ea typeface="ＭＳ Ｐゴシック" pitchFamily="-108" charset="-128"/>
                <a:cs typeface="ＭＳ Ｐゴシック" pitchFamily="-108" charset="-128"/>
              </a:rPr>
              <a:t>?</a:t>
            </a:r>
          </a:p>
          <a:p>
            <a:pPr marL="533400" indent="-533400"/>
            <a:r>
              <a:rPr lang="en-US" sz="2400" dirty="0">
                <a:ea typeface="ＭＳ Ｐゴシック" pitchFamily="-108" charset="-128"/>
                <a:cs typeface="ＭＳ Ｐゴシック" pitchFamily="-108" charset="-128"/>
              </a:rPr>
              <a:t>Details:</a:t>
            </a:r>
          </a:p>
          <a:p>
            <a:pPr marL="933450" lvl="1" indent="-533400"/>
            <a:r>
              <a:rPr lang="en-US" sz="2000" dirty="0">
                <a:ea typeface="ＭＳ Ｐゴシック" pitchFamily="-108" charset="-128"/>
                <a:cs typeface="ＭＳ Ｐゴシック" pitchFamily="-108" charset="-128"/>
              </a:rPr>
              <a:t>Where do the </a:t>
            </a:r>
            <a:r>
              <a:rPr lang="en-US" sz="2000" b="1" dirty="0">
                <a:ea typeface="ＭＳ Ｐゴシック" pitchFamily="-108" charset="-128"/>
                <a:cs typeface="ＭＳ Ｐゴシック" pitchFamily="-108" charset="-128"/>
              </a:rPr>
              <a:t>gene lists </a:t>
            </a:r>
            <a:r>
              <a:rPr lang="en-US" sz="2000" dirty="0">
                <a:ea typeface="ＭＳ Ｐゴシック" pitchFamily="-108" charset="-128"/>
                <a:cs typeface="ＭＳ Ｐゴシック" pitchFamily="-108" charset="-128"/>
              </a:rPr>
              <a:t>come from?</a:t>
            </a:r>
          </a:p>
          <a:p>
            <a:pPr marL="914400" lvl="1" indent="-457200"/>
            <a:r>
              <a:rPr lang="en-US" sz="2000" dirty="0"/>
              <a:t>How to assess “surprisingly” (statistics)</a:t>
            </a:r>
          </a:p>
          <a:p>
            <a:pPr marL="914400" lvl="1" indent="-457200"/>
            <a:r>
              <a:rPr lang="en-US" sz="2000" dirty="0"/>
              <a:t>How to correct for repeating the tests</a:t>
            </a:r>
          </a:p>
        </p:txBody>
      </p:sp>
      <p:sp>
        <p:nvSpPr>
          <p:cNvPr id="3" name="Slide Number Placeholder 2">
            <a:extLst>
              <a:ext uri="{FF2B5EF4-FFF2-40B4-BE49-F238E27FC236}">
                <a16:creationId xmlns:a16="http://schemas.microsoft.com/office/drawing/2014/main" id="{C820679A-8F48-D34F-88D7-7277182F969A}"/>
              </a:ext>
            </a:extLst>
          </p:cNvPr>
          <p:cNvSpPr>
            <a:spLocks noGrp="1"/>
          </p:cNvSpPr>
          <p:nvPr>
            <p:ph type="sldNum" sz="quarter" idx="12"/>
          </p:nvPr>
        </p:nvSpPr>
        <p:spPr/>
        <p:txBody>
          <a:bodyPr/>
          <a:lstStyle/>
          <a:p>
            <a:fld id="{98DDC0CE-AB8E-E941-A89C-F3A04681F3DC}" type="slidenum">
              <a:rPr lang="en-US" smtClean="0"/>
              <a:t>20</a:t>
            </a:fld>
            <a:endParaRPr lang="en-US"/>
          </a:p>
        </p:txBody>
      </p:sp>
      <p:sp>
        <p:nvSpPr>
          <p:cNvPr id="5" name="Rectangle 4">
            <a:extLst>
              <a:ext uri="{FF2B5EF4-FFF2-40B4-BE49-F238E27FC236}">
                <a16:creationId xmlns:a16="http://schemas.microsoft.com/office/drawing/2014/main" id="{F9C47761-BD67-AC4D-9CD0-387B9A5119B6}"/>
              </a:ext>
            </a:extLst>
          </p:cNvPr>
          <p:cNvSpPr/>
          <p:nvPr/>
        </p:nvSpPr>
        <p:spPr>
          <a:xfrm>
            <a:off x="1341194" y="3233057"/>
            <a:ext cx="9936405" cy="6749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BB243DD-630F-7D9D-2F13-B386D05E3109}"/>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481514564"/>
      </p:ext>
    </p:extLst>
  </p:cSld>
  <p:clrMapOvr>
    <a:masterClrMapping/>
  </p:clrMapOvr>
  <mc:AlternateContent xmlns:mc="http://schemas.openxmlformats.org/markup-compatibility/2006" xmlns:p14="http://schemas.microsoft.com/office/powerpoint/2010/main">
    <mc:Choice Requires="p14">
      <p:transition spd="slow" p14:dur="2000" advTm="3328"/>
    </mc:Choice>
    <mc:Fallback xmlns="">
      <p:transition spd="slow" advTm="3328"/>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BA4346F-CCED-7A4B-BF42-202498A62A9D}"/>
              </a:ext>
            </a:extLst>
          </p:cNvPr>
          <p:cNvSpPr txBox="1"/>
          <p:nvPr/>
        </p:nvSpPr>
        <p:spPr>
          <a:xfrm>
            <a:off x="1789505" y="979322"/>
            <a:ext cx="1428020" cy="369332"/>
          </a:xfrm>
          <a:prstGeom prst="rect">
            <a:avLst/>
          </a:prstGeom>
          <a:noFill/>
        </p:spPr>
        <p:txBody>
          <a:bodyPr wrap="square" rtlCol="0">
            <a:spAutoFit/>
          </a:bodyPr>
          <a:lstStyle/>
          <a:p>
            <a:r>
              <a:rPr lang="en-US" b="1" u="sng" dirty="0">
                <a:solidFill>
                  <a:srgbClr val="FF40FF"/>
                </a:solidFill>
              </a:rPr>
              <a:t>gene list</a:t>
            </a:r>
          </a:p>
        </p:txBody>
      </p:sp>
      <p:sp>
        <p:nvSpPr>
          <p:cNvPr id="15" name="TextBox 14">
            <a:extLst>
              <a:ext uri="{FF2B5EF4-FFF2-40B4-BE49-F238E27FC236}">
                <a16:creationId xmlns:a16="http://schemas.microsoft.com/office/drawing/2014/main" id="{F0456FBC-CA7A-E348-BCE3-F66C4A318120}"/>
              </a:ext>
            </a:extLst>
          </p:cNvPr>
          <p:cNvSpPr txBox="1"/>
          <p:nvPr/>
        </p:nvSpPr>
        <p:spPr>
          <a:xfrm>
            <a:off x="8596770" y="923862"/>
            <a:ext cx="2785933" cy="369332"/>
          </a:xfrm>
          <a:prstGeom prst="rect">
            <a:avLst/>
          </a:prstGeom>
          <a:noFill/>
        </p:spPr>
        <p:txBody>
          <a:bodyPr wrap="square" rtlCol="0">
            <a:spAutoFit/>
          </a:bodyPr>
          <a:lstStyle/>
          <a:p>
            <a:r>
              <a:rPr lang="en-US" b="1" u="sng" dirty="0">
                <a:solidFill>
                  <a:srgbClr val="0432FF"/>
                </a:solidFill>
              </a:rPr>
              <a:t>Pathway (gene-set):</a:t>
            </a:r>
          </a:p>
        </p:txBody>
      </p:sp>
      <p:pic>
        <p:nvPicPr>
          <p:cNvPr id="17" name="Picture 16">
            <a:extLst>
              <a:ext uri="{FF2B5EF4-FFF2-40B4-BE49-F238E27FC236}">
                <a16:creationId xmlns:a16="http://schemas.microsoft.com/office/drawing/2014/main" id="{80201D25-0356-4D45-A921-7016457959EC}"/>
              </a:ext>
            </a:extLst>
          </p:cNvPr>
          <p:cNvPicPr>
            <a:picLocks noChangeAspect="1"/>
          </p:cNvPicPr>
          <p:nvPr/>
        </p:nvPicPr>
        <p:blipFill>
          <a:blip r:embed="rId3"/>
          <a:stretch>
            <a:fillRect/>
          </a:stretch>
        </p:blipFill>
        <p:spPr>
          <a:xfrm>
            <a:off x="1963868" y="1346856"/>
            <a:ext cx="644992" cy="4509195"/>
          </a:xfrm>
          <a:prstGeom prst="rect">
            <a:avLst/>
          </a:prstGeom>
        </p:spPr>
      </p:pic>
      <p:sp>
        <p:nvSpPr>
          <p:cNvPr id="22" name="Oval 21">
            <a:extLst>
              <a:ext uri="{FF2B5EF4-FFF2-40B4-BE49-F238E27FC236}">
                <a16:creationId xmlns:a16="http://schemas.microsoft.com/office/drawing/2014/main" id="{8ACF8EEF-5FE9-EB40-B9C8-AA98FE820E14}"/>
              </a:ext>
            </a:extLst>
          </p:cNvPr>
          <p:cNvSpPr/>
          <p:nvPr/>
        </p:nvSpPr>
        <p:spPr>
          <a:xfrm>
            <a:off x="7444314" y="1871240"/>
            <a:ext cx="2628860" cy="1717732"/>
          </a:xfrm>
          <a:prstGeom prst="ellipse">
            <a:avLst/>
          </a:prstGeom>
          <a:gradFill flip="none" rotWithShape="1">
            <a:gsLst>
              <a:gs pos="100000">
                <a:schemeClr val="tx1">
                  <a:lumMod val="50000"/>
                  <a:lumOff val="50000"/>
                  <a:tint val="44500"/>
                  <a:satMod val="160000"/>
                </a:schemeClr>
              </a:gs>
              <a:gs pos="99750">
                <a:srgbClr val="D9D9D9"/>
              </a:gs>
              <a:gs pos="99500">
                <a:srgbClr val="DEDEDE"/>
              </a:gs>
              <a:gs pos="37000">
                <a:schemeClr val="tx1">
                  <a:lumMod val="50000"/>
                  <a:lumOff val="50000"/>
                  <a:tint val="23500"/>
                  <a:satMod val="160000"/>
                </a:schemeClr>
              </a:gs>
            </a:gsLst>
            <a:lin ang="5400000" scaled="1"/>
            <a:tileRect/>
          </a:gradFill>
          <a:ln>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dirty="0">
              <a:solidFill>
                <a:schemeClr val="tx1"/>
              </a:solidFill>
            </a:endParaRPr>
          </a:p>
        </p:txBody>
      </p:sp>
      <p:sp>
        <p:nvSpPr>
          <p:cNvPr id="23" name="Oval 22">
            <a:extLst>
              <a:ext uri="{FF2B5EF4-FFF2-40B4-BE49-F238E27FC236}">
                <a16:creationId xmlns:a16="http://schemas.microsoft.com/office/drawing/2014/main" id="{2344BD52-F463-3D42-B226-8B001B2B1751}"/>
              </a:ext>
            </a:extLst>
          </p:cNvPr>
          <p:cNvSpPr/>
          <p:nvPr/>
        </p:nvSpPr>
        <p:spPr>
          <a:xfrm>
            <a:off x="2998452" y="1907426"/>
            <a:ext cx="5641966" cy="1717732"/>
          </a:xfrm>
          <a:prstGeom prst="ellipse">
            <a:avLst/>
          </a:prstGeom>
          <a:noFill/>
          <a:ln>
            <a:solidFill>
              <a:srgbClr val="F672F9"/>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DF6E1246-CA5C-2040-A5AD-3823C9886206}"/>
              </a:ext>
            </a:extLst>
          </p:cNvPr>
          <p:cNvSpPr txBox="1"/>
          <p:nvPr/>
        </p:nvSpPr>
        <p:spPr>
          <a:xfrm>
            <a:off x="5127919" y="1538094"/>
            <a:ext cx="1428020" cy="369332"/>
          </a:xfrm>
          <a:prstGeom prst="rect">
            <a:avLst/>
          </a:prstGeom>
          <a:noFill/>
        </p:spPr>
        <p:txBody>
          <a:bodyPr wrap="square" rtlCol="0">
            <a:spAutoFit/>
          </a:bodyPr>
          <a:lstStyle/>
          <a:p>
            <a:r>
              <a:rPr lang="en-US" b="1" u="sng" dirty="0">
                <a:solidFill>
                  <a:srgbClr val="FF40FF"/>
                </a:solidFill>
              </a:rPr>
              <a:t>My gene list</a:t>
            </a:r>
          </a:p>
        </p:txBody>
      </p:sp>
      <p:cxnSp>
        <p:nvCxnSpPr>
          <p:cNvPr id="26" name="Straight Arrow Connector 25">
            <a:extLst>
              <a:ext uri="{FF2B5EF4-FFF2-40B4-BE49-F238E27FC236}">
                <a16:creationId xmlns:a16="http://schemas.microsoft.com/office/drawing/2014/main" id="{EDC10749-53E9-C845-A3DB-8FF261AA3CA5}"/>
              </a:ext>
            </a:extLst>
          </p:cNvPr>
          <p:cNvCxnSpPr/>
          <p:nvPr/>
        </p:nvCxnSpPr>
        <p:spPr>
          <a:xfrm>
            <a:off x="7779744" y="1664303"/>
            <a:ext cx="0" cy="432943"/>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845D50B8-D376-BC4B-B84B-200C57DA60B1}"/>
              </a:ext>
            </a:extLst>
          </p:cNvPr>
          <p:cNvSpPr txBox="1"/>
          <p:nvPr/>
        </p:nvSpPr>
        <p:spPr>
          <a:xfrm>
            <a:off x="1789507" y="6040716"/>
            <a:ext cx="1164101" cy="369332"/>
          </a:xfrm>
          <a:prstGeom prst="rect">
            <a:avLst/>
          </a:prstGeom>
          <a:noFill/>
        </p:spPr>
        <p:txBody>
          <a:bodyPr wrap="none" rtlCol="0">
            <a:spAutoFit/>
          </a:bodyPr>
          <a:lstStyle/>
          <a:p>
            <a:r>
              <a:rPr lang="en-US" dirty="0"/>
              <a:t>FDR&lt;0.05</a:t>
            </a:r>
          </a:p>
        </p:txBody>
      </p:sp>
      <p:sp>
        <p:nvSpPr>
          <p:cNvPr id="28" name="TextBox 27">
            <a:extLst>
              <a:ext uri="{FF2B5EF4-FFF2-40B4-BE49-F238E27FC236}">
                <a16:creationId xmlns:a16="http://schemas.microsoft.com/office/drawing/2014/main" id="{94BAFDF9-DB2F-0E40-B5A6-BD36C2C32540}"/>
              </a:ext>
            </a:extLst>
          </p:cNvPr>
          <p:cNvSpPr txBox="1"/>
          <p:nvPr/>
        </p:nvSpPr>
        <p:spPr>
          <a:xfrm>
            <a:off x="7563753" y="2235849"/>
            <a:ext cx="619080" cy="230832"/>
          </a:xfrm>
          <a:prstGeom prst="rect">
            <a:avLst/>
          </a:prstGeom>
          <a:noFill/>
        </p:spPr>
        <p:txBody>
          <a:bodyPr wrap="none" rtlCol="0">
            <a:spAutoFit/>
          </a:bodyPr>
          <a:lstStyle/>
          <a:p>
            <a:r>
              <a:rPr lang="en-US" sz="900" b="1" dirty="0"/>
              <a:t>SEMA4A</a:t>
            </a:r>
          </a:p>
        </p:txBody>
      </p:sp>
      <p:sp>
        <p:nvSpPr>
          <p:cNvPr id="29" name="TextBox 28">
            <a:extLst>
              <a:ext uri="{FF2B5EF4-FFF2-40B4-BE49-F238E27FC236}">
                <a16:creationId xmlns:a16="http://schemas.microsoft.com/office/drawing/2014/main" id="{95DF0DEA-0607-774C-89F4-DE3574118E09}"/>
              </a:ext>
            </a:extLst>
          </p:cNvPr>
          <p:cNvSpPr txBox="1"/>
          <p:nvPr/>
        </p:nvSpPr>
        <p:spPr>
          <a:xfrm>
            <a:off x="7412751" y="2640612"/>
            <a:ext cx="505267" cy="230832"/>
          </a:xfrm>
          <a:prstGeom prst="rect">
            <a:avLst/>
          </a:prstGeom>
          <a:noFill/>
        </p:spPr>
        <p:txBody>
          <a:bodyPr wrap="none" rtlCol="0">
            <a:spAutoFit/>
          </a:bodyPr>
          <a:lstStyle/>
          <a:p>
            <a:r>
              <a:rPr lang="en-US" sz="900" b="1" dirty="0"/>
              <a:t>DNM3</a:t>
            </a:r>
          </a:p>
        </p:txBody>
      </p:sp>
      <p:sp>
        <p:nvSpPr>
          <p:cNvPr id="30" name="TextBox 29">
            <a:extLst>
              <a:ext uri="{FF2B5EF4-FFF2-40B4-BE49-F238E27FC236}">
                <a16:creationId xmlns:a16="http://schemas.microsoft.com/office/drawing/2014/main" id="{870A1E20-717D-A24D-A21A-FA6E83BFA3CC}"/>
              </a:ext>
            </a:extLst>
          </p:cNvPr>
          <p:cNvSpPr txBox="1"/>
          <p:nvPr/>
        </p:nvSpPr>
        <p:spPr>
          <a:xfrm>
            <a:off x="7259726" y="1353428"/>
            <a:ext cx="970458" cy="369332"/>
          </a:xfrm>
          <a:prstGeom prst="rect">
            <a:avLst/>
          </a:prstGeom>
          <a:noFill/>
        </p:spPr>
        <p:txBody>
          <a:bodyPr wrap="none" rtlCol="0">
            <a:spAutoFit/>
          </a:bodyPr>
          <a:lstStyle/>
          <a:p>
            <a:r>
              <a:rPr lang="en-US" b="1" dirty="0">
                <a:solidFill>
                  <a:schemeClr val="accent1"/>
                </a:solidFill>
              </a:rPr>
              <a:t>overlap</a:t>
            </a:r>
          </a:p>
        </p:txBody>
      </p:sp>
      <p:sp>
        <p:nvSpPr>
          <p:cNvPr id="31" name="TextBox 30">
            <a:extLst>
              <a:ext uri="{FF2B5EF4-FFF2-40B4-BE49-F238E27FC236}">
                <a16:creationId xmlns:a16="http://schemas.microsoft.com/office/drawing/2014/main" id="{D21E4F19-70E6-7C40-BCD0-74513D3F05BC}"/>
              </a:ext>
            </a:extLst>
          </p:cNvPr>
          <p:cNvSpPr txBox="1"/>
          <p:nvPr/>
        </p:nvSpPr>
        <p:spPr>
          <a:xfrm>
            <a:off x="7895400" y="2617580"/>
            <a:ext cx="463588" cy="230832"/>
          </a:xfrm>
          <a:prstGeom prst="rect">
            <a:avLst/>
          </a:prstGeom>
          <a:noFill/>
        </p:spPr>
        <p:txBody>
          <a:bodyPr wrap="none" rtlCol="0">
            <a:spAutoFit/>
          </a:bodyPr>
          <a:lstStyle/>
          <a:p>
            <a:r>
              <a:rPr lang="en-US" sz="900" b="1" dirty="0"/>
              <a:t>SQLE</a:t>
            </a:r>
          </a:p>
        </p:txBody>
      </p:sp>
      <p:sp>
        <p:nvSpPr>
          <p:cNvPr id="32" name="TextBox 31">
            <a:extLst>
              <a:ext uri="{FF2B5EF4-FFF2-40B4-BE49-F238E27FC236}">
                <a16:creationId xmlns:a16="http://schemas.microsoft.com/office/drawing/2014/main" id="{495B2D11-9519-3247-A41D-E0E786D31994}"/>
              </a:ext>
            </a:extLst>
          </p:cNvPr>
          <p:cNvSpPr txBox="1"/>
          <p:nvPr/>
        </p:nvSpPr>
        <p:spPr>
          <a:xfrm>
            <a:off x="7751726" y="2768521"/>
            <a:ext cx="502061" cy="230832"/>
          </a:xfrm>
          <a:prstGeom prst="rect">
            <a:avLst/>
          </a:prstGeom>
          <a:noFill/>
        </p:spPr>
        <p:txBody>
          <a:bodyPr wrap="none" rtlCol="0">
            <a:spAutoFit/>
          </a:bodyPr>
          <a:lstStyle/>
          <a:p>
            <a:r>
              <a:rPr lang="en-US" sz="900" b="1" dirty="0"/>
              <a:t>F2RL3</a:t>
            </a:r>
          </a:p>
        </p:txBody>
      </p:sp>
      <p:sp>
        <p:nvSpPr>
          <p:cNvPr id="33" name="TextBox 32">
            <a:extLst>
              <a:ext uri="{FF2B5EF4-FFF2-40B4-BE49-F238E27FC236}">
                <a16:creationId xmlns:a16="http://schemas.microsoft.com/office/drawing/2014/main" id="{B1AA858B-D23D-8643-AF13-AEBB6BE9F687}"/>
              </a:ext>
            </a:extLst>
          </p:cNvPr>
          <p:cNvSpPr txBox="1"/>
          <p:nvPr/>
        </p:nvSpPr>
        <p:spPr>
          <a:xfrm>
            <a:off x="3743948" y="2209862"/>
            <a:ext cx="649537" cy="230832"/>
          </a:xfrm>
          <a:prstGeom prst="rect">
            <a:avLst/>
          </a:prstGeom>
          <a:noFill/>
        </p:spPr>
        <p:txBody>
          <a:bodyPr wrap="none" rtlCol="0">
            <a:spAutoFit/>
          </a:bodyPr>
          <a:lstStyle/>
          <a:p>
            <a:r>
              <a:rPr lang="en-US" sz="900" b="1" dirty="0">
                <a:solidFill>
                  <a:srgbClr val="92D050"/>
                </a:solidFill>
              </a:rPr>
              <a:t>SLC45A3</a:t>
            </a:r>
          </a:p>
        </p:txBody>
      </p:sp>
      <p:sp>
        <p:nvSpPr>
          <p:cNvPr id="34" name="TextBox 33">
            <a:extLst>
              <a:ext uri="{FF2B5EF4-FFF2-40B4-BE49-F238E27FC236}">
                <a16:creationId xmlns:a16="http://schemas.microsoft.com/office/drawing/2014/main" id="{2FEA150D-BCBE-FE4E-BB35-304409611D70}"/>
              </a:ext>
            </a:extLst>
          </p:cNvPr>
          <p:cNvSpPr txBox="1"/>
          <p:nvPr/>
        </p:nvSpPr>
        <p:spPr>
          <a:xfrm>
            <a:off x="3304276" y="2521732"/>
            <a:ext cx="540533" cy="230832"/>
          </a:xfrm>
          <a:prstGeom prst="rect">
            <a:avLst/>
          </a:prstGeom>
          <a:noFill/>
        </p:spPr>
        <p:txBody>
          <a:bodyPr wrap="none" rtlCol="0">
            <a:spAutoFit/>
          </a:bodyPr>
          <a:lstStyle/>
          <a:p>
            <a:r>
              <a:rPr lang="en-US" sz="900" b="1" dirty="0">
                <a:solidFill>
                  <a:srgbClr val="92D050"/>
                </a:solidFill>
              </a:rPr>
              <a:t>STON2</a:t>
            </a:r>
          </a:p>
        </p:txBody>
      </p:sp>
      <p:sp>
        <p:nvSpPr>
          <p:cNvPr id="35" name="TextBox 34">
            <a:extLst>
              <a:ext uri="{FF2B5EF4-FFF2-40B4-BE49-F238E27FC236}">
                <a16:creationId xmlns:a16="http://schemas.microsoft.com/office/drawing/2014/main" id="{D52930A2-94B9-314F-8E20-2DAF61635EEB}"/>
              </a:ext>
            </a:extLst>
          </p:cNvPr>
          <p:cNvSpPr txBox="1"/>
          <p:nvPr/>
        </p:nvSpPr>
        <p:spPr>
          <a:xfrm>
            <a:off x="3403951" y="2848455"/>
            <a:ext cx="535724" cy="230832"/>
          </a:xfrm>
          <a:prstGeom prst="rect">
            <a:avLst/>
          </a:prstGeom>
          <a:noFill/>
        </p:spPr>
        <p:txBody>
          <a:bodyPr wrap="none" rtlCol="0">
            <a:spAutoFit/>
          </a:bodyPr>
          <a:lstStyle/>
          <a:p>
            <a:r>
              <a:rPr lang="en-US" sz="900" b="1" dirty="0">
                <a:solidFill>
                  <a:srgbClr val="92D050"/>
                </a:solidFill>
              </a:rPr>
              <a:t>NFKB2</a:t>
            </a:r>
          </a:p>
        </p:txBody>
      </p:sp>
      <p:sp>
        <p:nvSpPr>
          <p:cNvPr id="36" name="TextBox 35">
            <a:extLst>
              <a:ext uri="{FF2B5EF4-FFF2-40B4-BE49-F238E27FC236}">
                <a16:creationId xmlns:a16="http://schemas.microsoft.com/office/drawing/2014/main" id="{62357F5E-AE0D-614B-9FF5-98EF39422D82}"/>
              </a:ext>
            </a:extLst>
          </p:cNvPr>
          <p:cNvSpPr txBox="1"/>
          <p:nvPr/>
        </p:nvSpPr>
        <p:spPr>
          <a:xfrm>
            <a:off x="4056088" y="2571965"/>
            <a:ext cx="591829" cy="230832"/>
          </a:xfrm>
          <a:prstGeom prst="rect">
            <a:avLst/>
          </a:prstGeom>
          <a:noFill/>
        </p:spPr>
        <p:txBody>
          <a:bodyPr wrap="none" rtlCol="0">
            <a:spAutoFit/>
          </a:bodyPr>
          <a:lstStyle/>
          <a:p>
            <a:r>
              <a:rPr lang="en-US" sz="900" b="1" dirty="0">
                <a:solidFill>
                  <a:schemeClr val="accent4"/>
                </a:solidFill>
              </a:rPr>
              <a:t>LRPAP1</a:t>
            </a:r>
          </a:p>
        </p:txBody>
      </p:sp>
      <p:sp>
        <p:nvSpPr>
          <p:cNvPr id="37" name="TextBox 36">
            <a:extLst>
              <a:ext uri="{FF2B5EF4-FFF2-40B4-BE49-F238E27FC236}">
                <a16:creationId xmlns:a16="http://schemas.microsoft.com/office/drawing/2014/main" id="{2F92EB9B-62AF-8A42-8B3C-26A70FF7BF7A}"/>
              </a:ext>
            </a:extLst>
          </p:cNvPr>
          <p:cNvSpPr txBox="1"/>
          <p:nvPr/>
        </p:nvSpPr>
        <p:spPr>
          <a:xfrm>
            <a:off x="4056088" y="3014892"/>
            <a:ext cx="514885" cy="230832"/>
          </a:xfrm>
          <a:prstGeom prst="rect">
            <a:avLst/>
          </a:prstGeom>
          <a:noFill/>
        </p:spPr>
        <p:txBody>
          <a:bodyPr wrap="none" rtlCol="0">
            <a:spAutoFit/>
          </a:bodyPr>
          <a:lstStyle/>
          <a:p>
            <a:r>
              <a:rPr lang="en-US" sz="900" b="1" dirty="0">
                <a:solidFill>
                  <a:schemeClr val="accent4"/>
                </a:solidFill>
              </a:rPr>
              <a:t>TTC7B</a:t>
            </a:r>
          </a:p>
        </p:txBody>
      </p:sp>
      <p:sp>
        <p:nvSpPr>
          <p:cNvPr id="39" name="TextBox 38">
            <a:extLst>
              <a:ext uri="{FF2B5EF4-FFF2-40B4-BE49-F238E27FC236}">
                <a16:creationId xmlns:a16="http://schemas.microsoft.com/office/drawing/2014/main" id="{97FA53C1-0B0F-6F41-A813-51D9A6C04D1D}"/>
              </a:ext>
            </a:extLst>
          </p:cNvPr>
          <p:cNvSpPr txBox="1"/>
          <p:nvPr/>
        </p:nvSpPr>
        <p:spPr>
          <a:xfrm>
            <a:off x="4625777" y="2808966"/>
            <a:ext cx="686406" cy="230832"/>
          </a:xfrm>
          <a:prstGeom prst="rect">
            <a:avLst/>
          </a:prstGeom>
          <a:noFill/>
        </p:spPr>
        <p:txBody>
          <a:bodyPr wrap="none" rtlCol="0">
            <a:spAutoFit/>
          </a:bodyPr>
          <a:lstStyle/>
          <a:p>
            <a:r>
              <a:rPr lang="en-US" sz="900" dirty="0"/>
              <a:t>ATP6V0A1</a:t>
            </a:r>
          </a:p>
        </p:txBody>
      </p:sp>
      <p:sp>
        <p:nvSpPr>
          <p:cNvPr id="40" name="TextBox 39">
            <a:extLst>
              <a:ext uri="{FF2B5EF4-FFF2-40B4-BE49-F238E27FC236}">
                <a16:creationId xmlns:a16="http://schemas.microsoft.com/office/drawing/2014/main" id="{C4B7285F-744C-AB4C-B5B8-A7575BE2C265}"/>
              </a:ext>
            </a:extLst>
          </p:cNvPr>
          <p:cNvSpPr txBox="1"/>
          <p:nvPr/>
        </p:nvSpPr>
        <p:spPr>
          <a:xfrm>
            <a:off x="4716635" y="2325278"/>
            <a:ext cx="742511" cy="230832"/>
          </a:xfrm>
          <a:prstGeom prst="rect">
            <a:avLst/>
          </a:prstGeom>
          <a:noFill/>
        </p:spPr>
        <p:txBody>
          <a:bodyPr wrap="none" rtlCol="0">
            <a:spAutoFit/>
          </a:bodyPr>
          <a:lstStyle/>
          <a:p>
            <a:r>
              <a:rPr lang="en-US" sz="900" dirty="0"/>
              <a:t>ARHGAP19</a:t>
            </a:r>
          </a:p>
        </p:txBody>
      </p:sp>
      <p:sp>
        <p:nvSpPr>
          <p:cNvPr id="41" name="TextBox 40">
            <a:extLst>
              <a:ext uri="{FF2B5EF4-FFF2-40B4-BE49-F238E27FC236}">
                <a16:creationId xmlns:a16="http://schemas.microsoft.com/office/drawing/2014/main" id="{B8B68DE4-4796-AB4E-88A1-673D005B0C4D}"/>
              </a:ext>
            </a:extLst>
          </p:cNvPr>
          <p:cNvSpPr txBox="1"/>
          <p:nvPr/>
        </p:nvSpPr>
        <p:spPr>
          <a:xfrm>
            <a:off x="4840432" y="3176142"/>
            <a:ext cx="532518" cy="230832"/>
          </a:xfrm>
          <a:prstGeom prst="rect">
            <a:avLst/>
          </a:prstGeom>
          <a:noFill/>
        </p:spPr>
        <p:txBody>
          <a:bodyPr wrap="none" rtlCol="0">
            <a:spAutoFit/>
          </a:bodyPr>
          <a:lstStyle/>
          <a:p>
            <a:r>
              <a:rPr lang="en-US" sz="900" b="1" dirty="0">
                <a:solidFill>
                  <a:schemeClr val="accent4"/>
                </a:solidFill>
              </a:rPr>
              <a:t>NTRK1</a:t>
            </a:r>
          </a:p>
        </p:txBody>
      </p:sp>
      <p:sp>
        <p:nvSpPr>
          <p:cNvPr id="42" name="TextBox 41">
            <a:extLst>
              <a:ext uri="{FF2B5EF4-FFF2-40B4-BE49-F238E27FC236}">
                <a16:creationId xmlns:a16="http://schemas.microsoft.com/office/drawing/2014/main" id="{CFFC29F4-4427-5048-A78D-3AD59EDADFF3}"/>
              </a:ext>
            </a:extLst>
          </p:cNvPr>
          <p:cNvSpPr txBox="1"/>
          <p:nvPr/>
        </p:nvSpPr>
        <p:spPr>
          <a:xfrm>
            <a:off x="5092265" y="2027404"/>
            <a:ext cx="599844" cy="230832"/>
          </a:xfrm>
          <a:prstGeom prst="rect">
            <a:avLst/>
          </a:prstGeom>
          <a:noFill/>
        </p:spPr>
        <p:txBody>
          <a:bodyPr wrap="none" rtlCol="0">
            <a:spAutoFit/>
          </a:bodyPr>
          <a:lstStyle/>
          <a:p>
            <a:r>
              <a:rPr lang="en-US" sz="900" dirty="0"/>
              <a:t>SH2D2A</a:t>
            </a:r>
          </a:p>
        </p:txBody>
      </p:sp>
      <p:sp>
        <p:nvSpPr>
          <p:cNvPr id="43" name="TextBox 42">
            <a:extLst>
              <a:ext uri="{FF2B5EF4-FFF2-40B4-BE49-F238E27FC236}">
                <a16:creationId xmlns:a16="http://schemas.microsoft.com/office/drawing/2014/main" id="{E9F7BA32-250D-394B-A86D-A08B1DC42786}"/>
              </a:ext>
            </a:extLst>
          </p:cNvPr>
          <p:cNvSpPr txBox="1"/>
          <p:nvPr/>
        </p:nvSpPr>
        <p:spPr>
          <a:xfrm>
            <a:off x="5376958" y="2219199"/>
            <a:ext cx="611065" cy="230832"/>
          </a:xfrm>
          <a:prstGeom prst="rect">
            <a:avLst/>
          </a:prstGeom>
          <a:noFill/>
        </p:spPr>
        <p:txBody>
          <a:bodyPr wrap="none" rtlCol="0">
            <a:spAutoFit/>
          </a:bodyPr>
          <a:lstStyle/>
          <a:p>
            <a:r>
              <a:rPr lang="en-US" sz="900" b="1" dirty="0">
                <a:solidFill>
                  <a:srgbClr val="0070C0"/>
                </a:solidFill>
              </a:rPr>
              <a:t>SIPA1L2</a:t>
            </a:r>
          </a:p>
        </p:txBody>
      </p:sp>
      <p:sp>
        <p:nvSpPr>
          <p:cNvPr id="44" name="TextBox 43">
            <a:extLst>
              <a:ext uri="{FF2B5EF4-FFF2-40B4-BE49-F238E27FC236}">
                <a16:creationId xmlns:a16="http://schemas.microsoft.com/office/drawing/2014/main" id="{B4AB3B37-FE2E-674B-87B1-2D13005FBE81}"/>
              </a:ext>
            </a:extLst>
          </p:cNvPr>
          <p:cNvSpPr txBox="1"/>
          <p:nvPr/>
        </p:nvSpPr>
        <p:spPr>
          <a:xfrm>
            <a:off x="5358734" y="2599591"/>
            <a:ext cx="619080" cy="230832"/>
          </a:xfrm>
          <a:prstGeom prst="rect">
            <a:avLst/>
          </a:prstGeom>
          <a:noFill/>
        </p:spPr>
        <p:txBody>
          <a:bodyPr wrap="none" rtlCol="0">
            <a:spAutoFit/>
          </a:bodyPr>
          <a:lstStyle/>
          <a:p>
            <a:r>
              <a:rPr lang="en-US" sz="900" b="1" dirty="0">
                <a:solidFill>
                  <a:schemeClr val="accent4"/>
                </a:solidFill>
              </a:rPr>
              <a:t>SEMA6B</a:t>
            </a:r>
          </a:p>
        </p:txBody>
      </p:sp>
      <p:sp>
        <p:nvSpPr>
          <p:cNvPr id="45" name="TextBox 44">
            <a:extLst>
              <a:ext uri="{FF2B5EF4-FFF2-40B4-BE49-F238E27FC236}">
                <a16:creationId xmlns:a16="http://schemas.microsoft.com/office/drawing/2014/main" id="{79A0BF5F-F337-464D-87B6-79868B9D8B7E}"/>
              </a:ext>
            </a:extLst>
          </p:cNvPr>
          <p:cNvSpPr txBox="1"/>
          <p:nvPr/>
        </p:nvSpPr>
        <p:spPr>
          <a:xfrm>
            <a:off x="5407135" y="2999037"/>
            <a:ext cx="615874" cy="230832"/>
          </a:xfrm>
          <a:prstGeom prst="rect">
            <a:avLst/>
          </a:prstGeom>
          <a:noFill/>
        </p:spPr>
        <p:txBody>
          <a:bodyPr wrap="none" rtlCol="0">
            <a:spAutoFit/>
          </a:bodyPr>
          <a:lstStyle/>
          <a:p>
            <a:r>
              <a:rPr lang="en-US" sz="900" b="1" dirty="0">
                <a:solidFill>
                  <a:schemeClr val="accent4"/>
                </a:solidFill>
              </a:rPr>
              <a:t>ARPC1B</a:t>
            </a:r>
          </a:p>
        </p:txBody>
      </p:sp>
      <p:sp>
        <p:nvSpPr>
          <p:cNvPr id="46" name="TextBox 45">
            <a:extLst>
              <a:ext uri="{FF2B5EF4-FFF2-40B4-BE49-F238E27FC236}">
                <a16:creationId xmlns:a16="http://schemas.microsoft.com/office/drawing/2014/main" id="{97C98A37-46C3-C545-81AD-AFEAEBF0F00B}"/>
              </a:ext>
            </a:extLst>
          </p:cNvPr>
          <p:cNvSpPr txBox="1"/>
          <p:nvPr/>
        </p:nvSpPr>
        <p:spPr>
          <a:xfrm>
            <a:off x="5957113" y="2061863"/>
            <a:ext cx="516488" cy="230832"/>
          </a:xfrm>
          <a:prstGeom prst="rect">
            <a:avLst/>
          </a:prstGeom>
          <a:noFill/>
        </p:spPr>
        <p:txBody>
          <a:bodyPr wrap="none" rtlCol="0">
            <a:spAutoFit/>
          </a:bodyPr>
          <a:lstStyle/>
          <a:p>
            <a:r>
              <a:rPr lang="en-US" sz="900" dirty="0"/>
              <a:t>MDM2</a:t>
            </a:r>
          </a:p>
        </p:txBody>
      </p:sp>
      <p:sp>
        <p:nvSpPr>
          <p:cNvPr id="47" name="TextBox 46">
            <a:extLst>
              <a:ext uri="{FF2B5EF4-FFF2-40B4-BE49-F238E27FC236}">
                <a16:creationId xmlns:a16="http://schemas.microsoft.com/office/drawing/2014/main" id="{A4383EE9-0256-8345-A695-3931E347438B}"/>
              </a:ext>
            </a:extLst>
          </p:cNvPr>
          <p:cNvSpPr txBox="1"/>
          <p:nvPr/>
        </p:nvSpPr>
        <p:spPr>
          <a:xfrm>
            <a:off x="5926894" y="3312431"/>
            <a:ext cx="410690" cy="230832"/>
          </a:xfrm>
          <a:prstGeom prst="rect">
            <a:avLst/>
          </a:prstGeom>
          <a:noFill/>
        </p:spPr>
        <p:txBody>
          <a:bodyPr wrap="none" rtlCol="0">
            <a:spAutoFit/>
          </a:bodyPr>
          <a:lstStyle/>
          <a:p>
            <a:r>
              <a:rPr lang="en-US" sz="900" dirty="0"/>
              <a:t>PPIF</a:t>
            </a:r>
          </a:p>
        </p:txBody>
      </p:sp>
      <p:sp>
        <p:nvSpPr>
          <p:cNvPr id="48" name="TextBox 47">
            <a:extLst>
              <a:ext uri="{FF2B5EF4-FFF2-40B4-BE49-F238E27FC236}">
                <a16:creationId xmlns:a16="http://schemas.microsoft.com/office/drawing/2014/main" id="{9E848E69-1BB5-A745-8DD6-81F1C7E8262D}"/>
              </a:ext>
            </a:extLst>
          </p:cNvPr>
          <p:cNvSpPr txBox="1"/>
          <p:nvPr/>
        </p:nvSpPr>
        <p:spPr>
          <a:xfrm>
            <a:off x="6011559" y="2420044"/>
            <a:ext cx="619080" cy="230832"/>
          </a:xfrm>
          <a:prstGeom prst="rect">
            <a:avLst/>
          </a:prstGeom>
          <a:noFill/>
        </p:spPr>
        <p:txBody>
          <a:bodyPr wrap="none" rtlCol="0">
            <a:spAutoFit/>
          </a:bodyPr>
          <a:lstStyle/>
          <a:p>
            <a:r>
              <a:rPr lang="en-US" sz="900" b="1" dirty="0">
                <a:solidFill>
                  <a:schemeClr val="accent1"/>
                </a:solidFill>
              </a:rPr>
              <a:t>SEMA7A</a:t>
            </a:r>
          </a:p>
        </p:txBody>
      </p:sp>
      <p:sp>
        <p:nvSpPr>
          <p:cNvPr id="49" name="TextBox 48">
            <a:extLst>
              <a:ext uri="{FF2B5EF4-FFF2-40B4-BE49-F238E27FC236}">
                <a16:creationId xmlns:a16="http://schemas.microsoft.com/office/drawing/2014/main" id="{1B3D61C7-A76A-7C4C-A9B8-0222F74E97DA}"/>
              </a:ext>
            </a:extLst>
          </p:cNvPr>
          <p:cNvSpPr txBox="1"/>
          <p:nvPr/>
        </p:nvSpPr>
        <p:spPr>
          <a:xfrm>
            <a:off x="6150093" y="2744720"/>
            <a:ext cx="577402" cy="230832"/>
          </a:xfrm>
          <a:prstGeom prst="rect">
            <a:avLst/>
          </a:prstGeom>
          <a:noFill/>
        </p:spPr>
        <p:txBody>
          <a:bodyPr wrap="none" rtlCol="0">
            <a:spAutoFit/>
          </a:bodyPr>
          <a:lstStyle/>
          <a:p>
            <a:r>
              <a:rPr lang="en-US" sz="900" b="1" dirty="0">
                <a:solidFill>
                  <a:schemeClr val="accent1"/>
                </a:solidFill>
              </a:rPr>
              <a:t>STK17A</a:t>
            </a:r>
          </a:p>
        </p:txBody>
      </p:sp>
      <p:sp>
        <p:nvSpPr>
          <p:cNvPr id="50" name="TextBox 49">
            <a:extLst>
              <a:ext uri="{FF2B5EF4-FFF2-40B4-BE49-F238E27FC236}">
                <a16:creationId xmlns:a16="http://schemas.microsoft.com/office/drawing/2014/main" id="{FDFD41BF-EE19-7445-9BD0-230010077F97}"/>
              </a:ext>
            </a:extLst>
          </p:cNvPr>
          <p:cNvSpPr txBox="1"/>
          <p:nvPr/>
        </p:nvSpPr>
        <p:spPr>
          <a:xfrm>
            <a:off x="6299427" y="2999704"/>
            <a:ext cx="649537" cy="230832"/>
          </a:xfrm>
          <a:prstGeom prst="rect">
            <a:avLst/>
          </a:prstGeom>
          <a:noFill/>
        </p:spPr>
        <p:txBody>
          <a:bodyPr wrap="none" rtlCol="0">
            <a:spAutoFit/>
          </a:bodyPr>
          <a:lstStyle/>
          <a:p>
            <a:r>
              <a:rPr lang="en-US" sz="900" b="1" dirty="0">
                <a:solidFill>
                  <a:schemeClr val="accent1"/>
                </a:solidFill>
              </a:rPr>
              <a:t>SLC20A2</a:t>
            </a:r>
          </a:p>
        </p:txBody>
      </p:sp>
      <p:sp>
        <p:nvSpPr>
          <p:cNvPr id="51" name="TextBox 50">
            <a:extLst>
              <a:ext uri="{FF2B5EF4-FFF2-40B4-BE49-F238E27FC236}">
                <a16:creationId xmlns:a16="http://schemas.microsoft.com/office/drawing/2014/main" id="{D27C6D6C-FB3E-D245-A2B7-2ABB8431C004}"/>
              </a:ext>
            </a:extLst>
          </p:cNvPr>
          <p:cNvSpPr txBox="1"/>
          <p:nvPr/>
        </p:nvSpPr>
        <p:spPr>
          <a:xfrm>
            <a:off x="5244174" y="3325079"/>
            <a:ext cx="649537" cy="230832"/>
          </a:xfrm>
          <a:prstGeom prst="rect">
            <a:avLst/>
          </a:prstGeom>
          <a:noFill/>
        </p:spPr>
        <p:txBody>
          <a:bodyPr wrap="none" rtlCol="0">
            <a:spAutoFit/>
          </a:bodyPr>
          <a:lstStyle/>
          <a:p>
            <a:r>
              <a:rPr lang="en-US" sz="900" b="1" dirty="0">
                <a:solidFill>
                  <a:schemeClr val="accent1"/>
                </a:solidFill>
              </a:rPr>
              <a:t>SLC20A2</a:t>
            </a:r>
          </a:p>
        </p:txBody>
      </p:sp>
      <p:sp>
        <p:nvSpPr>
          <p:cNvPr id="52" name="Rectangle 51">
            <a:extLst>
              <a:ext uri="{FF2B5EF4-FFF2-40B4-BE49-F238E27FC236}">
                <a16:creationId xmlns:a16="http://schemas.microsoft.com/office/drawing/2014/main" id="{D7F1D5AC-56B9-E043-B183-28384B9C1D58}"/>
              </a:ext>
            </a:extLst>
          </p:cNvPr>
          <p:cNvSpPr/>
          <p:nvPr/>
        </p:nvSpPr>
        <p:spPr>
          <a:xfrm>
            <a:off x="8141355" y="2078092"/>
            <a:ext cx="516488" cy="230832"/>
          </a:xfrm>
          <a:prstGeom prst="rect">
            <a:avLst/>
          </a:prstGeom>
        </p:spPr>
        <p:txBody>
          <a:bodyPr wrap="none">
            <a:spAutoFit/>
          </a:bodyPr>
          <a:lstStyle/>
          <a:p>
            <a:r>
              <a:rPr lang="is-IS" sz="900" dirty="0"/>
              <a:t>TUBB3</a:t>
            </a:r>
            <a:endParaRPr lang="en-US" sz="900" dirty="0"/>
          </a:p>
        </p:txBody>
      </p:sp>
      <p:sp>
        <p:nvSpPr>
          <p:cNvPr id="53" name="Rectangle 52">
            <a:extLst>
              <a:ext uri="{FF2B5EF4-FFF2-40B4-BE49-F238E27FC236}">
                <a16:creationId xmlns:a16="http://schemas.microsoft.com/office/drawing/2014/main" id="{C4E15657-6DE0-C54C-8ACC-65CC6AE163E9}"/>
              </a:ext>
            </a:extLst>
          </p:cNvPr>
          <p:cNvSpPr/>
          <p:nvPr/>
        </p:nvSpPr>
        <p:spPr>
          <a:xfrm>
            <a:off x="8596769" y="1793605"/>
            <a:ext cx="588623" cy="369332"/>
          </a:xfrm>
          <a:prstGeom prst="rect">
            <a:avLst/>
          </a:prstGeom>
        </p:spPr>
        <p:txBody>
          <a:bodyPr wrap="none">
            <a:spAutoFit/>
          </a:bodyPr>
          <a:lstStyle/>
          <a:p>
            <a:r>
              <a:rPr lang="is-IS" sz="900" dirty="0"/>
              <a:t>LAMC2</a:t>
            </a:r>
            <a:r>
              <a:rPr lang="is-IS" dirty="0"/>
              <a:t> </a:t>
            </a:r>
            <a:endParaRPr lang="en-US" dirty="0"/>
          </a:p>
        </p:txBody>
      </p:sp>
      <p:sp>
        <p:nvSpPr>
          <p:cNvPr id="54" name="Rectangle 53">
            <a:extLst>
              <a:ext uri="{FF2B5EF4-FFF2-40B4-BE49-F238E27FC236}">
                <a16:creationId xmlns:a16="http://schemas.microsoft.com/office/drawing/2014/main" id="{E17E9C9E-9F67-404C-85DC-6B74954086BE}"/>
              </a:ext>
            </a:extLst>
          </p:cNvPr>
          <p:cNvSpPr/>
          <p:nvPr/>
        </p:nvSpPr>
        <p:spPr>
          <a:xfrm>
            <a:off x="8353997" y="3192564"/>
            <a:ext cx="524503" cy="230832"/>
          </a:xfrm>
          <a:prstGeom prst="rect">
            <a:avLst/>
          </a:prstGeom>
        </p:spPr>
        <p:txBody>
          <a:bodyPr wrap="none">
            <a:spAutoFit/>
          </a:bodyPr>
          <a:lstStyle/>
          <a:p>
            <a:r>
              <a:rPr lang="is-IS" sz="900" dirty="0"/>
              <a:t>LAMA2</a:t>
            </a:r>
            <a:endParaRPr lang="en-US" sz="900" dirty="0"/>
          </a:p>
        </p:txBody>
      </p:sp>
      <p:sp>
        <p:nvSpPr>
          <p:cNvPr id="55" name="Rectangle 54">
            <a:extLst>
              <a:ext uri="{FF2B5EF4-FFF2-40B4-BE49-F238E27FC236}">
                <a16:creationId xmlns:a16="http://schemas.microsoft.com/office/drawing/2014/main" id="{197CA370-B159-204B-B68E-C401C07EAB90}"/>
              </a:ext>
            </a:extLst>
          </p:cNvPr>
          <p:cNvSpPr/>
          <p:nvPr/>
        </p:nvSpPr>
        <p:spPr>
          <a:xfrm>
            <a:off x="8665426" y="2389211"/>
            <a:ext cx="474810" cy="230832"/>
          </a:xfrm>
          <a:prstGeom prst="rect">
            <a:avLst/>
          </a:prstGeom>
        </p:spPr>
        <p:txBody>
          <a:bodyPr wrap="none">
            <a:spAutoFit/>
          </a:bodyPr>
          <a:lstStyle/>
          <a:p>
            <a:r>
              <a:rPr lang="is-IS" sz="900" dirty="0"/>
              <a:t>DOK1</a:t>
            </a:r>
            <a:endParaRPr lang="en-US" sz="900" dirty="0"/>
          </a:p>
        </p:txBody>
      </p:sp>
      <p:sp>
        <p:nvSpPr>
          <p:cNvPr id="56" name="Rectangle 55">
            <a:extLst>
              <a:ext uri="{FF2B5EF4-FFF2-40B4-BE49-F238E27FC236}">
                <a16:creationId xmlns:a16="http://schemas.microsoft.com/office/drawing/2014/main" id="{AEAF02BF-5B8B-0245-ACCC-05588219C8F5}"/>
              </a:ext>
            </a:extLst>
          </p:cNvPr>
          <p:cNvSpPr/>
          <p:nvPr/>
        </p:nvSpPr>
        <p:spPr>
          <a:xfrm>
            <a:off x="8848151" y="2153650"/>
            <a:ext cx="453970" cy="230832"/>
          </a:xfrm>
          <a:prstGeom prst="rect">
            <a:avLst/>
          </a:prstGeom>
        </p:spPr>
        <p:txBody>
          <a:bodyPr wrap="none">
            <a:spAutoFit/>
          </a:bodyPr>
          <a:lstStyle/>
          <a:p>
            <a:r>
              <a:rPr lang="is-IS" sz="900" dirty="0"/>
              <a:t>SLIT1</a:t>
            </a:r>
            <a:endParaRPr lang="en-US" sz="900" dirty="0"/>
          </a:p>
        </p:txBody>
      </p:sp>
      <p:sp>
        <p:nvSpPr>
          <p:cNvPr id="57" name="Rectangle 56">
            <a:extLst>
              <a:ext uri="{FF2B5EF4-FFF2-40B4-BE49-F238E27FC236}">
                <a16:creationId xmlns:a16="http://schemas.microsoft.com/office/drawing/2014/main" id="{15497A40-17DE-2F45-8181-360A18481622}"/>
              </a:ext>
            </a:extLst>
          </p:cNvPr>
          <p:cNvSpPr/>
          <p:nvPr/>
        </p:nvSpPr>
        <p:spPr>
          <a:xfrm>
            <a:off x="9294614" y="2190273"/>
            <a:ext cx="524503" cy="230832"/>
          </a:xfrm>
          <a:prstGeom prst="rect">
            <a:avLst/>
          </a:prstGeom>
        </p:spPr>
        <p:txBody>
          <a:bodyPr wrap="none">
            <a:spAutoFit/>
          </a:bodyPr>
          <a:lstStyle/>
          <a:p>
            <a:r>
              <a:rPr lang="is-IS" sz="900" dirty="0"/>
              <a:t>LAMA1</a:t>
            </a:r>
            <a:endParaRPr lang="en-US" sz="900" dirty="0"/>
          </a:p>
        </p:txBody>
      </p:sp>
      <p:sp>
        <p:nvSpPr>
          <p:cNvPr id="58" name="Rectangle 57">
            <a:extLst>
              <a:ext uri="{FF2B5EF4-FFF2-40B4-BE49-F238E27FC236}">
                <a16:creationId xmlns:a16="http://schemas.microsoft.com/office/drawing/2014/main" id="{75A2A9D7-8C22-9046-93CB-9D1666CD555E}"/>
              </a:ext>
            </a:extLst>
          </p:cNvPr>
          <p:cNvSpPr/>
          <p:nvPr/>
        </p:nvSpPr>
        <p:spPr>
          <a:xfrm>
            <a:off x="8697795" y="2786060"/>
            <a:ext cx="1324402" cy="230832"/>
          </a:xfrm>
          <a:prstGeom prst="rect">
            <a:avLst/>
          </a:prstGeom>
        </p:spPr>
        <p:txBody>
          <a:bodyPr wrap="none">
            <a:spAutoFit/>
          </a:bodyPr>
          <a:lstStyle/>
          <a:p>
            <a:r>
              <a:rPr lang="is-IS" sz="900" dirty="0"/>
              <a:t>SPTB	SRC</a:t>
            </a:r>
            <a:endParaRPr lang="en-US" sz="900" dirty="0"/>
          </a:p>
        </p:txBody>
      </p:sp>
      <p:sp>
        <p:nvSpPr>
          <p:cNvPr id="59" name="TextBox 58">
            <a:extLst>
              <a:ext uri="{FF2B5EF4-FFF2-40B4-BE49-F238E27FC236}">
                <a16:creationId xmlns:a16="http://schemas.microsoft.com/office/drawing/2014/main" id="{3A7571B7-0556-ED44-8E4D-DEC54CC70BB1}"/>
              </a:ext>
            </a:extLst>
          </p:cNvPr>
          <p:cNvSpPr txBox="1"/>
          <p:nvPr/>
        </p:nvSpPr>
        <p:spPr>
          <a:xfrm>
            <a:off x="1962011" y="5471331"/>
            <a:ext cx="563553" cy="769441"/>
          </a:xfrm>
          <a:prstGeom prst="rect">
            <a:avLst/>
          </a:prstGeom>
          <a:noFill/>
        </p:spPr>
        <p:txBody>
          <a:bodyPr wrap="square" rtlCol="0">
            <a:spAutoFit/>
          </a:bodyPr>
          <a:lstStyle/>
          <a:p>
            <a:r>
              <a:rPr lang="en-US" sz="4400" dirty="0"/>
              <a:t>…</a:t>
            </a:r>
          </a:p>
        </p:txBody>
      </p:sp>
      <p:sp>
        <p:nvSpPr>
          <p:cNvPr id="60" name="Rectangle 59">
            <a:extLst>
              <a:ext uri="{FF2B5EF4-FFF2-40B4-BE49-F238E27FC236}">
                <a16:creationId xmlns:a16="http://schemas.microsoft.com/office/drawing/2014/main" id="{7806E786-115A-7A4D-A55F-A3F4B96900BA}"/>
              </a:ext>
            </a:extLst>
          </p:cNvPr>
          <p:cNvSpPr/>
          <p:nvPr/>
        </p:nvSpPr>
        <p:spPr>
          <a:xfrm>
            <a:off x="8998564" y="2495748"/>
            <a:ext cx="521297" cy="230832"/>
          </a:xfrm>
          <a:prstGeom prst="rect">
            <a:avLst/>
          </a:prstGeom>
        </p:spPr>
        <p:txBody>
          <a:bodyPr wrap="none">
            <a:spAutoFit/>
          </a:bodyPr>
          <a:lstStyle/>
          <a:p>
            <a:r>
              <a:rPr lang="is-IS" sz="900" dirty="0"/>
              <a:t>EFNB1</a:t>
            </a:r>
            <a:endParaRPr lang="en-US" sz="900" dirty="0"/>
          </a:p>
        </p:txBody>
      </p:sp>
      <p:sp>
        <p:nvSpPr>
          <p:cNvPr id="61" name="Rectangle 60">
            <a:extLst>
              <a:ext uri="{FF2B5EF4-FFF2-40B4-BE49-F238E27FC236}">
                <a16:creationId xmlns:a16="http://schemas.microsoft.com/office/drawing/2014/main" id="{E24EE8EA-F174-B940-BE97-D61A9A3F87C8}"/>
              </a:ext>
            </a:extLst>
          </p:cNvPr>
          <p:cNvSpPr/>
          <p:nvPr/>
        </p:nvSpPr>
        <p:spPr>
          <a:xfrm>
            <a:off x="9528793" y="2467219"/>
            <a:ext cx="452368" cy="230832"/>
          </a:xfrm>
          <a:prstGeom prst="rect">
            <a:avLst/>
          </a:prstGeom>
        </p:spPr>
        <p:txBody>
          <a:bodyPr wrap="none">
            <a:spAutoFit/>
          </a:bodyPr>
          <a:lstStyle/>
          <a:p>
            <a:r>
              <a:rPr lang="is-IS" sz="900" dirty="0"/>
              <a:t>VASP</a:t>
            </a:r>
            <a:endParaRPr lang="en-US" sz="900" dirty="0"/>
          </a:p>
        </p:txBody>
      </p:sp>
      <p:sp>
        <p:nvSpPr>
          <p:cNvPr id="62" name="Rectangle 61">
            <a:extLst>
              <a:ext uri="{FF2B5EF4-FFF2-40B4-BE49-F238E27FC236}">
                <a16:creationId xmlns:a16="http://schemas.microsoft.com/office/drawing/2014/main" id="{C26EF91C-3DD5-CD47-A055-8693E8D7F5FF}"/>
              </a:ext>
            </a:extLst>
          </p:cNvPr>
          <p:cNvSpPr/>
          <p:nvPr/>
        </p:nvSpPr>
        <p:spPr>
          <a:xfrm>
            <a:off x="9557509" y="2799299"/>
            <a:ext cx="474810" cy="230832"/>
          </a:xfrm>
          <a:prstGeom prst="rect">
            <a:avLst/>
          </a:prstGeom>
        </p:spPr>
        <p:txBody>
          <a:bodyPr wrap="none">
            <a:spAutoFit/>
          </a:bodyPr>
          <a:lstStyle/>
          <a:p>
            <a:r>
              <a:rPr lang="is-IS" sz="900" dirty="0"/>
              <a:t>BDNF</a:t>
            </a:r>
            <a:endParaRPr lang="en-US" sz="900" dirty="0"/>
          </a:p>
        </p:txBody>
      </p:sp>
      <p:sp>
        <p:nvSpPr>
          <p:cNvPr id="63" name="Rectangle 62">
            <a:extLst>
              <a:ext uri="{FF2B5EF4-FFF2-40B4-BE49-F238E27FC236}">
                <a16:creationId xmlns:a16="http://schemas.microsoft.com/office/drawing/2014/main" id="{982F3722-6D02-904E-9DA9-27DC597AEFB5}"/>
              </a:ext>
            </a:extLst>
          </p:cNvPr>
          <p:cNvSpPr/>
          <p:nvPr/>
        </p:nvSpPr>
        <p:spPr>
          <a:xfrm>
            <a:off x="8967283" y="1964706"/>
            <a:ext cx="615874" cy="230832"/>
          </a:xfrm>
          <a:prstGeom prst="rect">
            <a:avLst/>
          </a:prstGeom>
        </p:spPr>
        <p:txBody>
          <a:bodyPr wrap="none">
            <a:spAutoFit/>
          </a:bodyPr>
          <a:lstStyle/>
          <a:p>
            <a:r>
              <a:rPr lang="is-IS" sz="900" dirty="0"/>
              <a:t>SEMA3G</a:t>
            </a:r>
            <a:endParaRPr lang="en-US" sz="900" dirty="0"/>
          </a:p>
        </p:txBody>
      </p:sp>
      <p:sp>
        <p:nvSpPr>
          <p:cNvPr id="64" name="Rectangle 63">
            <a:extLst>
              <a:ext uri="{FF2B5EF4-FFF2-40B4-BE49-F238E27FC236}">
                <a16:creationId xmlns:a16="http://schemas.microsoft.com/office/drawing/2014/main" id="{516E7C0B-D568-4347-A292-F52762F20255}"/>
              </a:ext>
            </a:extLst>
          </p:cNvPr>
          <p:cNvSpPr/>
          <p:nvPr/>
        </p:nvSpPr>
        <p:spPr>
          <a:xfrm>
            <a:off x="8469741" y="3012470"/>
            <a:ext cx="604653" cy="230832"/>
          </a:xfrm>
          <a:prstGeom prst="rect">
            <a:avLst/>
          </a:prstGeom>
        </p:spPr>
        <p:txBody>
          <a:bodyPr wrap="none">
            <a:spAutoFit/>
          </a:bodyPr>
          <a:lstStyle/>
          <a:p>
            <a:r>
              <a:rPr lang="is-IS" sz="900" dirty="0"/>
              <a:t>SEMA7A</a:t>
            </a:r>
            <a:endParaRPr lang="en-US" dirty="0"/>
          </a:p>
        </p:txBody>
      </p:sp>
      <p:sp>
        <p:nvSpPr>
          <p:cNvPr id="65" name="Rectangle 64">
            <a:extLst>
              <a:ext uri="{FF2B5EF4-FFF2-40B4-BE49-F238E27FC236}">
                <a16:creationId xmlns:a16="http://schemas.microsoft.com/office/drawing/2014/main" id="{BE64180A-5B98-464C-8EE0-C1BE57CBECF7}"/>
              </a:ext>
            </a:extLst>
          </p:cNvPr>
          <p:cNvSpPr/>
          <p:nvPr/>
        </p:nvSpPr>
        <p:spPr>
          <a:xfrm>
            <a:off x="9313194" y="2644177"/>
            <a:ext cx="527709" cy="230832"/>
          </a:xfrm>
          <a:prstGeom prst="rect">
            <a:avLst/>
          </a:prstGeom>
        </p:spPr>
        <p:txBody>
          <a:bodyPr wrap="none">
            <a:spAutoFit/>
          </a:bodyPr>
          <a:lstStyle/>
          <a:p>
            <a:r>
              <a:rPr lang="is-IS" sz="900" dirty="0"/>
              <a:t>EPHB3</a:t>
            </a:r>
            <a:endParaRPr lang="en-US" sz="900" dirty="0"/>
          </a:p>
        </p:txBody>
      </p:sp>
      <p:sp>
        <p:nvSpPr>
          <p:cNvPr id="66" name="Rectangle 65">
            <a:extLst>
              <a:ext uri="{FF2B5EF4-FFF2-40B4-BE49-F238E27FC236}">
                <a16:creationId xmlns:a16="http://schemas.microsoft.com/office/drawing/2014/main" id="{60AE804B-D726-8E4E-9074-AF879C64A442}"/>
              </a:ext>
            </a:extLst>
          </p:cNvPr>
          <p:cNvSpPr/>
          <p:nvPr/>
        </p:nvSpPr>
        <p:spPr>
          <a:xfrm>
            <a:off x="8474123" y="2218145"/>
            <a:ext cx="487634" cy="230832"/>
          </a:xfrm>
          <a:prstGeom prst="rect">
            <a:avLst/>
          </a:prstGeom>
        </p:spPr>
        <p:txBody>
          <a:bodyPr wrap="none">
            <a:spAutoFit/>
          </a:bodyPr>
          <a:lstStyle/>
          <a:p>
            <a:r>
              <a:rPr lang="is-IS" sz="900" dirty="0"/>
              <a:t>GAB2 </a:t>
            </a:r>
            <a:endParaRPr lang="en-US" sz="900" dirty="0"/>
          </a:p>
        </p:txBody>
      </p:sp>
      <p:sp>
        <p:nvSpPr>
          <p:cNvPr id="67" name="Rectangle 66">
            <a:extLst>
              <a:ext uri="{FF2B5EF4-FFF2-40B4-BE49-F238E27FC236}">
                <a16:creationId xmlns:a16="http://schemas.microsoft.com/office/drawing/2014/main" id="{63016028-704E-E84A-9FAA-07E4C0ACA375}"/>
              </a:ext>
            </a:extLst>
          </p:cNvPr>
          <p:cNvSpPr/>
          <p:nvPr/>
        </p:nvSpPr>
        <p:spPr>
          <a:xfrm>
            <a:off x="8607559" y="2602279"/>
            <a:ext cx="489598" cy="230832"/>
          </a:xfrm>
          <a:prstGeom prst="rect">
            <a:avLst/>
          </a:prstGeom>
        </p:spPr>
        <p:txBody>
          <a:bodyPr wrap="square">
            <a:spAutoFit/>
          </a:bodyPr>
          <a:lstStyle/>
          <a:p>
            <a:r>
              <a:rPr lang="is-IS" sz="900" dirty="0"/>
              <a:t>BSG</a:t>
            </a:r>
            <a:endParaRPr lang="en-US" sz="900" dirty="0"/>
          </a:p>
        </p:txBody>
      </p:sp>
      <p:sp>
        <p:nvSpPr>
          <p:cNvPr id="68" name="Rectangle 67">
            <a:extLst>
              <a:ext uri="{FF2B5EF4-FFF2-40B4-BE49-F238E27FC236}">
                <a16:creationId xmlns:a16="http://schemas.microsoft.com/office/drawing/2014/main" id="{D3EF23E9-228E-7F4C-ABAE-04D57F17BB11}"/>
              </a:ext>
            </a:extLst>
          </p:cNvPr>
          <p:cNvSpPr/>
          <p:nvPr/>
        </p:nvSpPr>
        <p:spPr>
          <a:xfrm>
            <a:off x="9046419" y="2310328"/>
            <a:ext cx="482824" cy="230832"/>
          </a:xfrm>
          <a:prstGeom prst="rect">
            <a:avLst/>
          </a:prstGeom>
        </p:spPr>
        <p:txBody>
          <a:bodyPr wrap="none">
            <a:spAutoFit/>
          </a:bodyPr>
          <a:lstStyle/>
          <a:p>
            <a:r>
              <a:rPr lang="is-IS" sz="900" dirty="0"/>
              <a:t>RELN </a:t>
            </a:r>
            <a:endParaRPr lang="en-US" sz="900" dirty="0"/>
          </a:p>
        </p:txBody>
      </p:sp>
      <p:sp>
        <p:nvSpPr>
          <p:cNvPr id="69" name="Rectangle 68">
            <a:extLst>
              <a:ext uri="{FF2B5EF4-FFF2-40B4-BE49-F238E27FC236}">
                <a16:creationId xmlns:a16="http://schemas.microsoft.com/office/drawing/2014/main" id="{67BFA61A-F882-E64B-B606-DAAC6431D1BD}"/>
              </a:ext>
            </a:extLst>
          </p:cNvPr>
          <p:cNvSpPr/>
          <p:nvPr/>
        </p:nvSpPr>
        <p:spPr>
          <a:xfrm>
            <a:off x="8102467" y="3303558"/>
            <a:ext cx="513282" cy="230832"/>
          </a:xfrm>
          <a:prstGeom prst="rect">
            <a:avLst/>
          </a:prstGeom>
        </p:spPr>
        <p:txBody>
          <a:bodyPr wrap="none">
            <a:spAutoFit/>
          </a:bodyPr>
          <a:lstStyle/>
          <a:p>
            <a:r>
              <a:rPr lang="is-IS" sz="900" dirty="0"/>
              <a:t>PALLD</a:t>
            </a:r>
            <a:endParaRPr lang="en-US" sz="900" dirty="0"/>
          </a:p>
        </p:txBody>
      </p:sp>
      <p:sp>
        <p:nvSpPr>
          <p:cNvPr id="70" name="Rectangle 69">
            <a:extLst>
              <a:ext uri="{FF2B5EF4-FFF2-40B4-BE49-F238E27FC236}">
                <a16:creationId xmlns:a16="http://schemas.microsoft.com/office/drawing/2014/main" id="{D0EE08C0-E475-B046-8950-56261A47C061}"/>
              </a:ext>
            </a:extLst>
          </p:cNvPr>
          <p:cNvSpPr/>
          <p:nvPr/>
        </p:nvSpPr>
        <p:spPr>
          <a:xfrm>
            <a:off x="8254948" y="1911920"/>
            <a:ext cx="487634" cy="230832"/>
          </a:xfrm>
          <a:prstGeom prst="rect">
            <a:avLst/>
          </a:prstGeom>
        </p:spPr>
        <p:txBody>
          <a:bodyPr wrap="none">
            <a:spAutoFit/>
          </a:bodyPr>
          <a:lstStyle/>
          <a:p>
            <a:r>
              <a:rPr lang="is-IS" sz="900" dirty="0"/>
              <a:t>MYPN</a:t>
            </a:r>
            <a:endParaRPr lang="en-US" sz="900" dirty="0"/>
          </a:p>
        </p:txBody>
      </p:sp>
      <p:sp>
        <p:nvSpPr>
          <p:cNvPr id="71" name="Rectangle 70">
            <a:extLst>
              <a:ext uri="{FF2B5EF4-FFF2-40B4-BE49-F238E27FC236}">
                <a16:creationId xmlns:a16="http://schemas.microsoft.com/office/drawing/2014/main" id="{468E9760-4B60-1245-A8C1-07D9D16E8BFC}"/>
              </a:ext>
            </a:extLst>
          </p:cNvPr>
          <p:cNvSpPr/>
          <p:nvPr/>
        </p:nvSpPr>
        <p:spPr>
          <a:xfrm>
            <a:off x="8485184" y="3370620"/>
            <a:ext cx="577402" cy="230832"/>
          </a:xfrm>
          <a:prstGeom prst="rect">
            <a:avLst/>
          </a:prstGeom>
        </p:spPr>
        <p:txBody>
          <a:bodyPr wrap="none">
            <a:spAutoFit/>
          </a:bodyPr>
          <a:lstStyle/>
          <a:p>
            <a:r>
              <a:rPr lang="is-IS" sz="900" dirty="0"/>
              <a:t>PTPN11</a:t>
            </a:r>
            <a:endParaRPr lang="en-US" sz="900" dirty="0"/>
          </a:p>
        </p:txBody>
      </p:sp>
      <p:sp>
        <p:nvSpPr>
          <p:cNvPr id="72" name="Rectangle 71">
            <a:extLst>
              <a:ext uri="{FF2B5EF4-FFF2-40B4-BE49-F238E27FC236}">
                <a16:creationId xmlns:a16="http://schemas.microsoft.com/office/drawing/2014/main" id="{8D9CB174-E0CE-F442-9AF4-701554303147}"/>
              </a:ext>
            </a:extLst>
          </p:cNvPr>
          <p:cNvSpPr/>
          <p:nvPr/>
        </p:nvSpPr>
        <p:spPr>
          <a:xfrm>
            <a:off x="9494288" y="3039013"/>
            <a:ext cx="415498" cy="230832"/>
          </a:xfrm>
          <a:prstGeom prst="rect">
            <a:avLst/>
          </a:prstGeom>
        </p:spPr>
        <p:txBody>
          <a:bodyPr wrap="none">
            <a:spAutoFit/>
          </a:bodyPr>
          <a:lstStyle/>
          <a:p>
            <a:r>
              <a:rPr lang="is-IS" sz="900" dirty="0"/>
              <a:t>LGI1</a:t>
            </a:r>
            <a:endParaRPr lang="en-US" sz="900" dirty="0"/>
          </a:p>
        </p:txBody>
      </p:sp>
      <p:sp>
        <p:nvSpPr>
          <p:cNvPr id="73" name="Rectangle 72">
            <a:extLst>
              <a:ext uri="{FF2B5EF4-FFF2-40B4-BE49-F238E27FC236}">
                <a16:creationId xmlns:a16="http://schemas.microsoft.com/office/drawing/2014/main" id="{DDB320B8-E794-0D41-AE80-2EF555960494}"/>
              </a:ext>
            </a:extLst>
          </p:cNvPr>
          <p:cNvSpPr/>
          <p:nvPr/>
        </p:nvSpPr>
        <p:spPr>
          <a:xfrm>
            <a:off x="9156746" y="3236909"/>
            <a:ext cx="474810" cy="230832"/>
          </a:xfrm>
          <a:prstGeom prst="rect">
            <a:avLst/>
          </a:prstGeom>
        </p:spPr>
        <p:txBody>
          <a:bodyPr wrap="none">
            <a:spAutoFit/>
          </a:bodyPr>
          <a:lstStyle/>
          <a:p>
            <a:r>
              <a:rPr lang="is-IS" sz="900" dirty="0"/>
              <a:t>DOK4</a:t>
            </a:r>
            <a:endParaRPr lang="en-US" sz="900" dirty="0"/>
          </a:p>
        </p:txBody>
      </p:sp>
      <p:sp>
        <p:nvSpPr>
          <p:cNvPr id="74" name="Rectangle 73">
            <a:extLst>
              <a:ext uri="{FF2B5EF4-FFF2-40B4-BE49-F238E27FC236}">
                <a16:creationId xmlns:a16="http://schemas.microsoft.com/office/drawing/2014/main" id="{F9F657F3-75F9-8441-8179-192D0114337B}"/>
              </a:ext>
            </a:extLst>
          </p:cNvPr>
          <p:cNvSpPr/>
          <p:nvPr/>
        </p:nvSpPr>
        <p:spPr>
          <a:xfrm>
            <a:off x="8763433" y="3155939"/>
            <a:ext cx="548548" cy="230832"/>
          </a:xfrm>
          <a:prstGeom prst="rect">
            <a:avLst/>
          </a:prstGeom>
        </p:spPr>
        <p:txBody>
          <a:bodyPr wrap="none">
            <a:spAutoFit/>
          </a:bodyPr>
          <a:lstStyle/>
          <a:p>
            <a:r>
              <a:rPr lang="is-IS" sz="900" dirty="0"/>
              <a:t>ALCAM</a:t>
            </a:r>
            <a:endParaRPr lang="en-US" sz="900" dirty="0"/>
          </a:p>
        </p:txBody>
      </p:sp>
      <p:sp>
        <p:nvSpPr>
          <p:cNvPr id="75" name="Rectangle 74">
            <a:extLst>
              <a:ext uri="{FF2B5EF4-FFF2-40B4-BE49-F238E27FC236}">
                <a16:creationId xmlns:a16="http://schemas.microsoft.com/office/drawing/2014/main" id="{AAB058AF-E071-BD4C-A998-F8F243D8B27E}"/>
              </a:ext>
            </a:extLst>
          </p:cNvPr>
          <p:cNvSpPr/>
          <p:nvPr/>
        </p:nvSpPr>
        <p:spPr>
          <a:xfrm>
            <a:off x="9294612" y="2932808"/>
            <a:ext cx="391454" cy="230832"/>
          </a:xfrm>
          <a:prstGeom prst="rect">
            <a:avLst/>
          </a:prstGeom>
        </p:spPr>
        <p:txBody>
          <a:bodyPr wrap="none">
            <a:spAutoFit/>
          </a:bodyPr>
          <a:lstStyle/>
          <a:p>
            <a:r>
              <a:rPr lang="is-IS" sz="900" dirty="0"/>
              <a:t>TNR</a:t>
            </a:r>
            <a:endParaRPr lang="en-US" sz="900" dirty="0"/>
          </a:p>
        </p:txBody>
      </p:sp>
      <p:sp>
        <p:nvSpPr>
          <p:cNvPr id="76" name="Rectangle 75">
            <a:extLst>
              <a:ext uri="{FF2B5EF4-FFF2-40B4-BE49-F238E27FC236}">
                <a16:creationId xmlns:a16="http://schemas.microsoft.com/office/drawing/2014/main" id="{7C6370C3-6C58-D04F-9B4C-1BBE38B7931C}"/>
              </a:ext>
            </a:extLst>
          </p:cNvPr>
          <p:cNvSpPr/>
          <p:nvPr/>
        </p:nvSpPr>
        <p:spPr>
          <a:xfrm>
            <a:off x="8948772" y="2946597"/>
            <a:ext cx="482824" cy="230832"/>
          </a:xfrm>
          <a:prstGeom prst="rect">
            <a:avLst/>
          </a:prstGeom>
        </p:spPr>
        <p:txBody>
          <a:bodyPr wrap="none">
            <a:spAutoFit/>
          </a:bodyPr>
          <a:lstStyle/>
          <a:p>
            <a:r>
              <a:rPr lang="is-IS" sz="900" dirty="0"/>
              <a:t>KIF5C</a:t>
            </a:r>
            <a:endParaRPr lang="en-US" sz="900" dirty="0"/>
          </a:p>
        </p:txBody>
      </p:sp>
      <p:sp>
        <p:nvSpPr>
          <p:cNvPr id="78" name="Rectangle 77">
            <a:extLst>
              <a:ext uri="{FF2B5EF4-FFF2-40B4-BE49-F238E27FC236}">
                <a16:creationId xmlns:a16="http://schemas.microsoft.com/office/drawing/2014/main" id="{574A3040-92E7-B740-8926-339D9C4AD9DE}"/>
              </a:ext>
            </a:extLst>
          </p:cNvPr>
          <p:cNvSpPr/>
          <p:nvPr/>
        </p:nvSpPr>
        <p:spPr>
          <a:xfrm>
            <a:off x="9385913" y="2324012"/>
            <a:ext cx="474810" cy="230832"/>
          </a:xfrm>
          <a:prstGeom prst="rect">
            <a:avLst/>
          </a:prstGeom>
        </p:spPr>
        <p:txBody>
          <a:bodyPr wrap="none">
            <a:spAutoFit/>
          </a:bodyPr>
          <a:lstStyle/>
          <a:p>
            <a:r>
              <a:rPr lang="is-IS" sz="900" dirty="0"/>
              <a:t>BDNF</a:t>
            </a:r>
            <a:endParaRPr lang="en-US" sz="900" dirty="0"/>
          </a:p>
        </p:txBody>
      </p:sp>
      <p:cxnSp>
        <p:nvCxnSpPr>
          <p:cNvPr id="85" name="Straight Connector 84">
            <a:extLst>
              <a:ext uri="{FF2B5EF4-FFF2-40B4-BE49-F238E27FC236}">
                <a16:creationId xmlns:a16="http://schemas.microsoft.com/office/drawing/2014/main" id="{8786A10D-DE1D-6A4F-96CB-11B14DF1F935}"/>
              </a:ext>
            </a:extLst>
          </p:cNvPr>
          <p:cNvCxnSpPr>
            <a:cxnSpLocks/>
          </p:cNvCxnSpPr>
          <p:nvPr/>
        </p:nvCxnSpPr>
        <p:spPr>
          <a:xfrm>
            <a:off x="2985523" y="4730023"/>
            <a:ext cx="5679905" cy="22851"/>
          </a:xfrm>
          <a:prstGeom prst="line">
            <a:avLst/>
          </a:prstGeom>
        </p:spPr>
        <p:style>
          <a:lnRef idx="2">
            <a:schemeClr val="accent1"/>
          </a:lnRef>
          <a:fillRef idx="0">
            <a:schemeClr val="accent1"/>
          </a:fillRef>
          <a:effectRef idx="1">
            <a:schemeClr val="accent1"/>
          </a:effectRef>
          <a:fontRef idx="minor">
            <a:schemeClr val="tx1"/>
          </a:fontRef>
        </p:style>
      </p:cxnSp>
      <p:cxnSp>
        <p:nvCxnSpPr>
          <p:cNvPr id="89" name="Straight Connector 88">
            <a:extLst>
              <a:ext uri="{FF2B5EF4-FFF2-40B4-BE49-F238E27FC236}">
                <a16:creationId xmlns:a16="http://schemas.microsoft.com/office/drawing/2014/main" id="{F44AA705-D399-BE45-BBD3-8051F7FF865D}"/>
              </a:ext>
            </a:extLst>
          </p:cNvPr>
          <p:cNvCxnSpPr/>
          <p:nvPr/>
        </p:nvCxnSpPr>
        <p:spPr>
          <a:xfrm flipV="1">
            <a:off x="8653240" y="4607098"/>
            <a:ext cx="0" cy="145774"/>
          </a:xfrm>
          <a:prstGeom prst="line">
            <a:avLst/>
          </a:prstGeom>
        </p:spPr>
        <p:style>
          <a:lnRef idx="2">
            <a:schemeClr val="accent1"/>
          </a:lnRef>
          <a:fillRef idx="0">
            <a:schemeClr val="accent1"/>
          </a:fillRef>
          <a:effectRef idx="1">
            <a:schemeClr val="accent1"/>
          </a:effectRef>
          <a:fontRef idx="minor">
            <a:schemeClr val="tx1"/>
          </a:fontRef>
        </p:style>
      </p:cxnSp>
      <p:cxnSp>
        <p:nvCxnSpPr>
          <p:cNvPr id="90" name="Straight Connector 89">
            <a:extLst>
              <a:ext uri="{FF2B5EF4-FFF2-40B4-BE49-F238E27FC236}">
                <a16:creationId xmlns:a16="http://schemas.microsoft.com/office/drawing/2014/main" id="{485335A8-9092-7444-B6B7-5C01DC3EFC74}"/>
              </a:ext>
            </a:extLst>
          </p:cNvPr>
          <p:cNvCxnSpPr/>
          <p:nvPr/>
        </p:nvCxnSpPr>
        <p:spPr>
          <a:xfrm flipV="1">
            <a:off x="2985521" y="4590872"/>
            <a:ext cx="0" cy="145774"/>
          </a:xfrm>
          <a:prstGeom prst="line">
            <a:avLst/>
          </a:prstGeom>
        </p:spPr>
        <p:style>
          <a:lnRef idx="2">
            <a:schemeClr val="accent1"/>
          </a:lnRef>
          <a:fillRef idx="0">
            <a:schemeClr val="accent1"/>
          </a:fillRef>
          <a:effectRef idx="1">
            <a:schemeClr val="accent1"/>
          </a:effectRef>
          <a:fontRef idx="minor">
            <a:schemeClr val="tx1"/>
          </a:fontRef>
        </p:style>
      </p:cxnSp>
      <p:sp>
        <p:nvSpPr>
          <p:cNvPr id="92" name="TextBox 91">
            <a:extLst>
              <a:ext uri="{FF2B5EF4-FFF2-40B4-BE49-F238E27FC236}">
                <a16:creationId xmlns:a16="http://schemas.microsoft.com/office/drawing/2014/main" id="{AA1D6DB0-E671-1F46-8D99-C36541ED8BC3}"/>
              </a:ext>
            </a:extLst>
          </p:cNvPr>
          <p:cNvSpPr txBox="1"/>
          <p:nvPr/>
        </p:nvSpPr>
        <p:spPr>
          <a:xfrm>
            <a:off x="9650090" y="1247970"/>
            <a:ext cx="1595662" cy="923330"/>
          </a:xfrm>
          <a:prstGeom prst="rect">
            <a:avLst/>
          </a:prstGeom>
          <a:noFill/>
        </p:spPr>
        <p:txBody>
          <a:bodyPr wrap="square" rtlCol="0">
            <a:spAutoFit/>
          </a:bodyPr>
          <a:lstStyle/>
          <a:p>
            <a:r>
              <a:rPr lang="en-US" b="1" dirty="0">
                <a:solidFill>
                  <a:schemeClr val="tx1">
                    <a:lumMod val="65000"/>
                    <a:lumOff val="35000"/>
                  </a:schemeClr>
                </a:solidFill>
              </a:rPr>
              <a:t>axon guidance (</a:t>
            </a:r>
            <a:r>
              <a:rPr lang="is-IS" b="1" dirty="0">
                <a:solidFill>
                  <a:schemeClr val="tx1">
                    <a:lumMod val="65000"/>
                    <a:lumOff val="35000"/>
                  </a:schemeClr>
                </a:solidFill>
              </a:rPr>
              <a:t>GO:0007411</a:t>
            </a:r>
            <a:r>
              <a:rPr lang="en-US" b="1" dirty="0">
                <a:solidFill>
                  <a:schemeClr val="tx1">
                    <a:lumMod val="65000"/>
                    <a:lumOff val="35000"/>
                  </a:schemeClr>
                </a:solidFill>
              </a:rPr>
              <a:t>)</a:t>
            </a:r>
          </a:p>
        </p:txBody>
      </p:sp>
      <p:sp>
        <p:nvSpPr>
          <p:cNvPr id="93" name="Rectangle 92">
            <a:extLst>
              <a:ext uri="{FF2B5EF4-FFF2-40B4-BE49-F238E27FC236}">
                <a16:creationId xmlns:a16="http://schemas.microsoft.com/office/drawing/2014/main" id="{40CC9ECD-F15A-304F-9002-1A5D56773C88}"/>
              </a:ext>
            </a:extLst>
          </p:cNvPr>
          <p:cNvSpPr/>
          <p:nvPr/>
        </p:nvSpPr>
        <p:spPr>
          <a:xfrm>
            <a:off x="7476555" y="2455946"/>
            <a:ext cx="619080" cy="230832"/>
          </a:xfrm>
          <a:prstGeom prst="rect">
            <a:avLst/>
          </a:prstGeom>
        </p:spPr>
        <p:txBody>
          <a:bodyPr wrap="none">
            <a:spAutoFit/>
          </a:bodyPr>
          <a:lstStyle/>
          <a:p>
            <a:r>
              <a:rPr lang="is-IS" sz="900" b="1" dirty="0"/>
              <a:t>SEMA5B</a:t>
            </a:r>
            <a:endParaRPr lang="en-US" sz="900" b="1" dirty="0"/>
          </a:p>
        </p:txBody>
      </p:sp>
      <p:sp>
        <p:nvSpPr>
          <p:cNvPr id="94" name="Rectangle 93">
            <a:extLst>
              <a:ext uri="{FF2B5EF4-FFF2-40B4-BE49-F238E27FC236}">
                <a16:creationId xmlns:a16="http://schemas.microsoft.com/office/drawing/2014/main" id="{4053B901-CB0D-1E44-8F74-7237047338BD}"/>
              </a:ext>
            </a:extLst>
          </p:cNvPr>
          <p:cNvSpPr/>
          <p:nvPr/>
        </p:nvSpPr>
        <p:spPr>
          <a:xfrm>
            <a:off x="7653323" y="3093521"/>
            <a:ext cx="537327" cy="230832"/>
          </a:xfrm>
          <a:prstGeom prst="rect">
            <a:avLst/>
          </a:prstGeom>
        </p:spPr>
        <p:txBody>
          <a:bodyPr wrap="none">
            <a:spAutoFit/>
          </a:bodyPr>
          <a:lstStyle/>
          <a:p>
            <a:r>
              <a:rPr lang="is-IS" sz="900" b="1" dirty="0"/>
              <a:t>GFRA3</a:t>
            </a:r>
            <a:endParaRPr lang="en-US" sz="900" b="1" dirty="0"/>
          </a:p>
        </p:txBody>
      </p:sp>
      <p:sp>
        <p:nvSpPr>
          <p:cNvPr id="95" name="Rectangle 94">
            <a:extLst>
              <a:ext uri="{FF2B5EF4-FFF2-40B4-BE49-F238E27FC236}">
                <a16:creationId xmlns:a16="http://schemas.microsoft.com/office/drawing/2014/main" id="{410191D7-E7BE-284F-8EDE-6D665FC414AE}"/>
              </a:ext>
            </a:extLst>
          </p:cNvPr>
          <p:cNvSpPr/>
          <p:nvPr/>
        </p:nvSpPr>
        <p:spPr>
          <a:xfrm>
            <a:off x="7937968" y="2375914"/>
            <a:ext cx="484428" cy="230832"/>
          </a:xfrm>
          <a:prstGeom prst="rect">
            <a:avLst/>
          </a:prstGeom>
        </p:spPr>
        <p:txBody>
          <a:bodyPr wrap="none">
            <a:spAutoFit/>
          </a:bodyPr>
          <a:lstStyle/>
          <a:p>
            <a:r>
              <a:rPr lang="is-IS" sz="900" b="1" dirty="0"/>
              <a:t>DOK4</a:t>
            </a:r>
            <a:endParaRPr lang="en-US" sz="900" b="1" dirty="0"/>
          </a:p>
        </p:txBody>
      </p:sp>
      <p:sp>
        <p:nvSpPr>
          <p:cNvPr id="96" name="Rectangle 95">
            <a:extLst>
              <a:ext uri="{FF2B5EF4-FFF2-40B4-BE49-F238E27FC236}">
                <a16:creationId xmlns:a16="http://schemas.microsoft.com/office/drawing/2014/main" id="{BFB6A272-CBF5-C949-8673-4EFA512ABFB0}"/>
              </a:ext>
            </a:extLst>
          </p:cNvPr>
          <p:cNvSpPr/>
          <p:nvPr/>
        </p:nvSpPr>
        <p:spPr>
          <a:xfrm>
            <a:off x="8112407" y="2521746"/>
            <a:ext cx="529312" cy="230832"/>
          </a:xfrm>
          <a:prstGeom prst="rect">
            <a:avLst/>
          </a:prstGeom>
        </p:spPr>
        <p:txBody>
          <a:bodyPr wrap="none">
            <a:spAutoFit/>
          </a:bodyPr>
          <a:lstStyle/>
          <a:p>
            <a:r>
              <a:rPr lang="is-IS" sz="900" b="1" dirty="0"/>
              <a:t>PTPRA</a:t>
            </a:r>
            <a:endParaRPr lang="en-US" sz="900" b="1" dirty="0"/>
          </a:p>
        </p:txBody>
      </p:sp>
      <p:sp>
        <p:nvSpPr>
          <p:cNvPr id="97" name="Rectangle 96">
            <a:extLst>
              <a:ext uri="{FF2B5EF4-FFF2-40B4-BE49-F238E27FC236}">
                <a16:creationId xmlns:a16="http://schemas.microsoft.com/office/drawing/2014/main" id="{F873DAE6-39BE-C34C-9A0C-1677C5F62910}"/>
              </a:ext>
            </a:extLst>
          </p:cNvPr>
          <p:cNvSpPr/>
          <p:nvPr/>
        </p:nvSpPr>
        <p:spPr>
          <a:xfrm>
            <a:off x="7962506" y="2984328"/>
            <a:ext cx="433132" cy="230832"/>
          </a:xfrm>
          <a:prstGeom prst="rect">
            <a:avLst/>
          </a:prstGeom>
        </p:spPr>
        <p:txBody>
          <a:bodyPr wrap="none">
            <a:spAutoFit/>
          </a:bodyPr>
          <a:lstStyle/>
          <a:p>
            <a:r>
              <a:rPr lang="is-IS" sz="900" b="1" dirty="0"/>
              <a:t>SMO</a:t>
            </a:r>
            <a:endParaRPr lang="en-US" sz="900" b="1" dirty="0"/>
          </a:p>
        </p:txBody>
      </p:sp>
      <p:sp>
        <p:nvSpPr>
          <p:cNvPr id="98" name="Rectangle 97">
            <a:extLst>
              <a:ext uri="{FF2B5EF4-FFF2-40B4-BE49-F238E27FC236}">
                <a16:creationId xmlns:a16="http://schemas.microsoft.com/office/drawing/2014/main" id="{EB76D121-423C-0349-83A1-7D242ACCC952}"/>
              </a:ext>
            </a:extLst>
          </p:cNvPr>
          <p:cNvSpPr/>
          <p:nvPr/>
        </p:nvSpPr>
        <p:spPr>
          <a:xfrm>
            <a:off x="8155908" y="2680929"/>
            <a:ext cx="543739" cy="230832"/>
          </a:xfrm>
          <a:prstGeom prst="rect">
            <a:avLst/>
          </a:prstGeom>
        </p:spPr>
        <p:txBody>
          <a:bodyPr wrap="none">
            <a:spAutoFit/>
          </a:bodyPr>
          <a:lstStyle/>
          <a:p>
            <a:r>
              <a:rPr lang="is-IS" sz="900" b="1" dirty="0"/>
              <a:t>LAMA5</a:t>
            </a:r>
            <a:endParaRPr lang="en-US" sz="900" b="1" dirty="0"/>
          </a:p>
        </p:txBody>
      </p:sp>
      <p:sp>
        <p:nvSpPr>
          <p:cNvPr id="99" name="Rectangle 98">
            <a:extLst>
              <a:ext uri="{FF2B5EF4-FFF2-40B4-BE49-F238E27FC236}">
                <a16:creationId xmlns:a16="http://schemas.microsoft.com/office/drawing/2014/main" id="{E854A74E-97AD-364A-85B3-042D8A1A0624}"/>
              </a:ext>
            </a:extLst>
          </p:cNvPr>
          <p:cNvSpPr/>
          <p:nvPr/>
        </p:nvSpPr>
        <p:spPr>
          <a:xfrm>
            <a:off x="8122533" y="2854352"/>
            <a:ext cx="494046" cy="230832"/>
          </a:xfrm>
          <a:prstGeom prst="rect">
            <a:avLst/>
          </a:prstGeom>
        </p:spPr>
        <p:txBody>
          <a:bodyPr wrap="none">
            <a:spAutoFit/>
          </a:bodyPr>
          <a:lstStyle/>
          <a:p>
            <a:r>
              <a:rPr lang="is-IS" sz="900" b="1" dirty="0"/>
              <a:t>IGSF9</a:t>
            </a:r>
            <a:endParaRPr lang="en-US" sz="900" b="1" dirty="0"/>
          </a:p>
        </p:txBody>
      </p:sp>
      <p:sp>
        <p:nvSpPr>
          <p:cNvPr id="100" name="Rectangle 99">
            <a:extLst>
              <a:ext uri="{FF2B5EF4-FFF2-40B4-BE49-F238E27FC236}">
                <a16:creationId xmlns:a16="http://schemas.microsoft.com/office/drawing/2014/main" id="{85A24EA0-5266-DF41-AED5-C24209A4AA10}"/>
              </a:ext>
            </a:extLst>
          </p:cNvPr>
          <p:cNvSpPr/>
          <p:nvPr/>
        </p:nvSpPr>
        <p:spPr>
          <a:xfrm>
            <a:off x="7431976" y="2827483"/>
            <a:ext cx="473206" cy="230832"/>
          </a:xfrm>
          <a:prstGeom prst="rect">
            <a:avLst/>
          </a:prstGeom>
        </p:spPr>
        <p:txBody>
          <a:bodyPr wrap="none">
            <a:spAutoFit/>
          </a:bodyPr>
          <a:lstStyle/>
          <a:p>
            <a:r>
              <a:rPr lang="is-IS" sz="900" b="1" dirty="0"/>
              <a:t>NRP2</a:t>
            </a:r>
            <a:endParaRPr lang="en-US" sz="900" b="1" dirty="0"/>
          </a:p>
        </p:txBody>
      </p:sp>
      <p:sp>
        <p:nvSpPr>
          <p:cNvPr id="102" name="Rectangle 101">
            <a:extLst>
              <a:ext uri="{FF2B5EF4-FFF2-40B4-BE49-F238E27FC236}">
                <a16:creationId xmlns:a16="http://schemas.microsoft.com/office/drawing/2014/main" id="{07E41507-CC48-7A4A-B755-D6BFB0F2E932}"/>
              </a:ext>
            </a:extLst>
          </p:cNvPr>
          <p:cNvSpPr/>
          <p:nvPr/>
        </p:nvSpPr>
        <p:spPr>
          <a:xfrm>
            <a:off x="7564480" y="2961732"/>
            <a:ext cx="529312" cy="230832"/>
          </a:xfrm>
          <a:prstGeom prst="rect">
            <a:avLst/>
          </a:prstGeom>
        </p:spPr>
        <p:txBody>
          <a:bodyPr wrap="none">
            <a:spAutoFit/>
          </a:bodyPr>
          <a:lstStyle/>
          <a:p>
            <a:r>
              <a:rPr lang="is-IS" sz="900" b="1" dirty="0"/>
              <a:t>EFNA2</a:t>
            </a:r>
            <a:endParaRPr lang="en-US" sz="900" b="1" dirty="0"/>
          </a:p>
        </p:txBody>
      </p:sp>
      <p:sp>
        <p:nvSpPr>
          <p:cNvPr id="103" name="TextBox 102">
            <a:extLst>
              <a:ext uri="{FF2B5EF4-FFF2-40B4-BE49-F238E27FC236}">
                <a16:creationId xmlns:a16="http://schemas.microsoft.com/office/drawing/2014/main" id="{F0DBF114-B54E-AB40-8BDD-501B1F3BAA87}"/>
              </a:ext>
            </a:extLst>
          </p:cNvPr>
          <p:cNvSpPr txBox="1"/>
          <p:nvPr/>
        </p:nvSpPr>
        <p:spPr>
          <a:xfrm>
            <a:off x="7865544" y="3958782"/>
            <a:ext cx="2027863" cy="646331"/>
          </a:xfrm>
          <a:prstGeom prst="rect">
            <a:avLst/>
          </a:prstGeom>
          <a:noFill/>
        </p:spPr>
        <p:txBody>
          <a:bodyPr wrap="none" rtlCol="0">
            <a:spAutoFit/>
          </a:bodyPr>
          <a:lstStyle/>
          <a:p>
            <a:r>
              <a:rPr lang="en-US" dirty="0">
                <a:solidFill>
                  <a:srgbClr val="0432FF"/>
                </a:solidFill>
              </a:rPr>
              <a:t>Size of the original </a:t>
            </a:r>
          </a:p>
          <a:p>
            <a:pPr algn="ctr"/>
            <a:r>
              <a:rPr lang="en-US" dirty="0">
                <a:solidFill>
                  <a:srgbClr val="0432FF"/>
                </a:solidFill>
              </a:rPr>
              <a:t>pathway</a:t>
            </a:r>
          </a:p>
        </p:txBody>
      </p:sp>
      <p:sp>
        <p:nvSpPr>
          <p:cNvPr id="104" name="TextBox 103">
            <a:extLst>
              <a:ext uri="{FF2B5EF4-FFF2-40B4-BE49-F238E27FC236}">
                <a16:creationId xmlns:a16="http://schemas.microsoft.com/office/drawing/2014/main" id="{FAE1260E-7363-984B-A754-F0CA67986BD4}"/>
              </a:ext>
            </a:extLst>
          </p:cNvPr>
          <p:cNvSpPr txBox="1"/>
          <p:nvPr/>
        </p:nvSpPr>
        <p:spPr>
          <a:xfrm>
            <a:off x="4836826" y="4734351"/>
            <a:ext cx="2074542" cy="369332"/>
          </a:xfrm>
          <a:prstGeom prst="rect">
            <a:avLst/>
          </a:prstGeom>
          <a:noFill/>
        </p:spPr>
        <p:txBody>
          <a:bodyPr wrap="none" rtlCol="0">
            <a:spAutoFit/>
          </a:bodyPr>
          <a:lstStyle/>
          <a:p>
            <a:r>
              <a:rPr lang="en-US" dirty="0">
                <a:solidFill>
                  <a:srgbClr val="FF40FF"/>
                </a:solidFill>
              </a:rPr>
              <a:t>Size of the gene list</a:t>
            </a:r>
          </a:p>
        </p:txBody>
      </p:sp>
      <p:sp>
        <p:nvSpPr>
          <p:cNvPr id="111" name="TextBox 110">
            <a:extLst>
              <a:ext uri="{FF2B5EF4-FFF2-40B4-BE49-F238E27FC236}">
                <a16:creationId xmlns:a16="http://schemas.microsoft.com/office/drawing/2014/main" id="{00DF3D21-EEBF-694A-ADDE-9FFBA0C2F565}"/>
              </a:ext>
            </a:extLst>
          </p:cNvPr>
          <p:cNvSpPr txBox="1"/>
          <p:nvPr/>
        </p:nvSpPr>
        <p:spPr>
          <a:xfrm>
            <a:off x="3730908" y="5866763"/>
            <a:ext cx="2467022" cy="369332"/>
          </a:xfrm>
          <a:prstGeom prst="rect">
            <a:avLst/>
          </a:prstGeom>
          <a:noFill/>
        </p:spPr>
        <p:txBody>
          <a:bodyPr wrap="none" rtlCol="0">
            <a:spAutoFit/>
          </a:bodyPr>
          <a:lstStyle/>
          <a:p>
            <a:r>
              <a:rPr lang="en-US" dirty="0"/>
              <a:t>Size = number of genes</a:t>
            </a:r>
          </a:p>
        </p:txBody>
      </p:sp>
      <p:grpSp>
        <p:nvGrpSpPr>
          <p:cNvPr id="124" name="Group 123">
            <a:extLst>
              <a:ext uri="{FF2B5EF4-FFF2-40B4-BE49-F238E27FC236}">
                <a16:creationId xmlns:a16="http://schemas.microsoft.com/office/drawing/2014/main" id="{BEF65CAB-C0DC-5D4F-BCF1-B06B003E4268}"/>
              </a:ext>
            </a:extLst>
          </p:cNvPr>
          <p:cNvGrpSpPr/>
          <p:nvPr/>
        </p:nvGrpSpPr>
        <p:grpSpPr>
          <a:xfrm>
            <a:off x="7430955" y="3809997"/>
            <a:ext cx="2575961" cy="155572"/>
            <a:chOff x="5999718" y="3021495"/>
            <a:chExt cx="2575961" cy="155572"/>
          </a:xfrm>
        </p:grpSpPr>
        <p:cxnSp>
          <p:nvCxnSpPr>
            <p:cNvPr id="80" name="Straight Connector 79">
              <a:extLst>
                <a:ext uri="{FF2B5EF4-FFF2-40B4-BE49-F238E27FC236}">
                  <a16:creationId xmlns:a16="http://schemas.microsoft.com/office/drawing/2014/main" id="{66199A46-F313-0642-890E-79E8E1986D71}"/>
                </a:ext>
              </a:extLst>
            </p:cNvPr>
            <p:cNvCxnSpPr>
              <a:cxnSpLocks/>
            </p:cNvCxnSpPr>
            <p:nvPr/>
          </p:nvCxnSpPr>
          <p:spPr>
            <a:xfrm flipV="1">
              <a:off x="6000741" y="3167396"/>
              <a:ext cx="2569885" cy="9671"/>
            </a:xfrm>
            <a:prstGeom prst="line">
              <a:avLst/>
            </a:prstGeom>
          </p:spPr>
          <p:style>
            <a:lnRef idx="2">
              <a:schemeClr val="accent1"/>
            </a:lnRef>
            <a:fillRef idx="0">
              <a:schemeClr val="accent1"/>
            </a:fillRef>
            <a:effectRef idx="1">
              <a:schemeClr val="accent1"/>
            </a:effectRef>
            <a:fontRef idx="minor">
              <a:schemeClr val="tx1"/>
            </a:fontRef>
          </p:style>
        </p:cxnSp>
        <p:cxnSp>
          <p:nvCxnSpPr>
            <p:cNvPr id="82" name="Straight Connector 81">
              <a:extLst>
                <a:ext uri="{FF2B5EF4-FFF2-40B4-BE49-F238E27FC236}">
                  <a16:creationId xmlns:a16="http://schemas.microsoft.com/office/drawing/2014/main" id="{0D84145D-20C4-C84C-86BC-B31AD071157B}"/>
                </a:ext>
              </a:extLst>
            </p:cNvPr>
            <p:cNvCxnSpPr/>
            <p:nvPr/>
          </p:nvCxnSpPr>
          <p:spPr>
            <a:xfrm flipV="1">
              <a:off x="8575679" y="3021495"/>
              <a:ext cx="0" cy="145774"/>
            </a:xfrm>
            <a:prstGeom prst="line">
              <a:avLst/>
            </a:prstGeom>
          </p:spPr>
          <p:style>
            <a:lnRef idx="2">
              <a:schemeClr val="accent1"/>
            </a:lnRef>
            <a:fillRef idx="0">
              <a:schemeClr val="accent1"/>
            </a:fillRef>
            <a:effectRef idx="1">
              <a:schemeClr val="accent1"/>
            </a:effectRef>
            <a:fontRef idx="minor">
              <a:schemeClr val="tx1"/>
            </a:fontRef>
          </p:style>
        </p:cxnSp>
        <p:cxnSp>
          <p:nvCxnSpPr>
            <p:cNvPr id="120" name="Straight Connector 119">
              <a:extLst>
                <a:ext uri="{FF2B5EF4-FFF2-40B4-BE49-F238E27FC236}">
                  <a16:creationId xmlns:a16="http://schemas.microsoft.com/office/drawing/2014/main" id="{0354BFC5-91B7-6F4D-9CC7-ECB99B7F6E7D}"/>
                </a:ext>
              </a:extLst>
            </p:cNvPr>
            <p:cNvCxnSpPr/>
            <p:nvPr/>
          </p:nvCxnSpPr>
          <p:spPr>
            <a:xfrm flipV="1">
              <a:off x="5999718" y="3029502"/>
              <a:ext cx="0" cy="145774"/>
            </a:xfrm>
            <a:prstGeom prst="line">
              <a:avLst/>
            </a:prstGeom>
          </p:spPr>
          <p:style>
            <a:lnRef idx="2">
              <a:schemeClr val="accent1"/>
            </a:lnRef>
            <a:fillRef idx="0">
              <a:schemeClr val="accent1"/>
            </a:fillRef>
            <a:effectRef idx="1">
              <a:schemeClr val="accent1"/>
            </a:effectRef>
            <a:fontRef idx="minor">
              <a:schemeClr val="tx1"/>
            </a:fontRef>
          </p:style>
        </p:cxnSp>
      </p:grpSp>
      <p:sp>
        <p:nvSpPr>
          <p:cNvPr id="125" name="TextBox 124">
            <a:extLst>
              <a:ext uri="{FF2B5EF4-FFF2-40B4-BE49-F238E27FC236}">
                <a16:creationId xmlns:a16="http://schemas.microsoft.com/office/drawing/2014/main" id="{920AF2DD-7C58-F943-AB7B-C5A0EB29220F}"/>
              </a:ext>
            </a:extLst>
          </p:cNvPr>
          <p:cNvSpPr txBox="1"/>
          <p:nvPr/>
        </p:nvSpPr>
        <p:spPr>
          <a:xfrm>
            <a:off x="6471037" y="2029765"/>
            <a:ext cx="441146" cy="230832"/>
          </a:xfrm>
          <a:prstGeom prst="rect">
            <a:avLst/>
          </a:prstGeom>
          <a:noFill/>
        </p:spPr>
        <p:txBody>
          <a:bodyPr wrap="none" rtlCol="0">
            <a:spAutoFit/>
          </a:bodyPr>
          <a:lstStyle/>
          <a:p>
            <a:r>
              <a:rPr lang="en-US" sz="900" dirty="0"/>
              <a:t>RFX2</a:t>
            </a:r>
          </a:p>
        </p:txBody>
      </p:sp>
      <p:sp>
        <p:nvSpPr>
          <p:cNvPr id="126" name="TextBox 125">
            <a:extLst>
              <a:ext uri="{FF2B5EF4-FFF2-40B4-BE49-F238E27FC236}">
                <a16:creationId xmlns:a16="http://schemas.microsoft.com/office/drawing/2014/main" id="{4F70236F-B6C0-FD40-853C-439E6F090DC4}"/>
              </a:ext>
            </a:extLst>
          </p:cNvPr>
          <p:cNvSpPr txBox="1"/>
          <p:nvPr/>
        </p:nvSpPr>
        <p:spPr>
          <a:xfrm>
            <a:off x="6874464" y="2089754"/>
            <a:ext cx="428322" cy="230832"/>
          </a:xfrm>
          <a:prstGeom prst="rect">
            <a:avLst/>
          </a:prstGeom>
          <a:noFill/>
        </p:spPr>
        <p:txBody>
          <a:bodyPr wrap="none" rtlCol="0">
            <a:spAutoFit/>
          </a:bodyPr>
          <a:lstStyle/>
          <a:p>
            <a:r>
              <a:rPr lang="en-US" sz="900" dirty="0"/>
              <a:t>IFI30</a:t>
            </a:r>
          </a:p>
        </p:txBody>
      </p:sp>
      <p:sp>
        <p:nvSpPr>
          <p:cNvPr id="127" name="TextBox 126">
            <a:extLst>
              <a:ext uri="{FF2B5EF4-FFF2-40B4-BE49-F238E27FC236}">
                <a16:creationId xmlns:a16="http://schemas.microsoft.com/office/drawing/2014/main" id="{7E19F31D-9854-C54D-B9A6-C59DCC187AA8}"/>
              </a:ext>
            </a:extLst>
          </p:cNvPr>
          <p:cNvSpPr txBox="1"/>
          <p:nvPr/>
        </p:nvSpPr>
        <p:spPr>
          <a:xfrm>
            <a:off x="6794782" y="3302228"/>
            <a:ext cx="558166" cy="230832"/>
          </a:xfrm>
          <a:prstGeom prst="rect">
            <a:avLst/>
          </a:prstGeom>
          <a:noFill/>
        </p:spPr>
        <p:txBody>
          <a:bodyPr wrap="none" rtlCol="0">
            <a:spAutoFit/>
          </a:bodyPr>
          <a:lstStyle/>
          <a:p>
            <a:r>
              <a:rPr lang="en-US" sz="900" dirty="0"/>
              <a:t>PIK3CB</a:t>
            </a:r>
          </a:p>
        </p:txBody>
      </p:sp>
      <p:sp>
        <p:nvSpPr>
          <p:cNvPr id="128" name="TextBox 127">
            <a:extLst>
              <a:ext uri="{FF2B5EF4-FFF2-40B4-BE49-F238E27FC236}">
                <a16:creationId xmlns:a16="http://schemas.microsoft.com/office/drawing/2014/main" id="{FF5C8CFF-EB5C-6441-8E4B-628F89B10630}"/>
              </a:ext>
            </a:extLst>
          </p:cNvPr>
          <p:cNvSpPr txBox="1"/>
          <p:nvPr/>
        </p:nvSpPr>
        <p:spPr>
          <a:xfrm>
            <a:off x="6257346" y="3266722"/>
            <a:ext cx="538930" cy="230832"/>
          </a:xfrm>
          <a:prstGeom prst="rect">
            <a:avLst/>
          </a:prstGeom>
          <a:noFill/>
        </p:spPr>
        <p:txBody>
          <a:bodyPr wrap="none" rtlCol="0">
            <a:spAutoFit/>
          </a:bodyPr>
          <a:lstStyle/>
          <a:p>
            <a:r>
              <a:rPr lang="en-US" sz="900" dirty="0"/>
              <a:t>BMP2K</a:t>
            </a:r>
          </a:p>
        </p:txBody>
      </p:sp>
      <p:sp>
        <p:nvSpPr>
          <p:cNvPr id="129" name="TextBox 128">
            <a:extLst>
              <a:ext uri="{FF2B5EF4-FFF2-40B4-BE49-F238E27FC236}">
                <a16:creationId xmlns:a16="http://schemas.microsoft.com/office/drawing/2014/main" id="{8D30B904-92F7-9E4E-8E1D-70EB3FF525F0}"/>
              </a:ext>
            </a:extLst>
          </p:cNvPr>
          <p:cNvSpPr txBox="1"/>
          <p:nvPr/>
        </p:nvSpPr>
        <p:spPr>
          <a:xfrm>
            <a:off x="6872630" y="3088645"/>
            <a:ext cx="473206" cy="230832"/>
          </a:xfrm>
          <a:prstGeom prst="rect">
            <a:avLst/>
          </a:prstGeom>
          <a:noFill/>
        </p:spPr>
        <p:txBody>
          <a:bodyPr wrap="none" rtlCol="0">
            <a:spAutoFit/>
          </a:bodyPr>
          <a:lstStyle/>
          <a:p>
            <a:r>
              <a:rPr lang="en-US" sz="900" b="1" dirty="0">
                <a:solidFill>
                  <a:srgbClr val="4A7EBB"/>
                </a:solidFill>
              </a:rPr>
              <a:t>IL21R</a:t>
            </a:r>
          </a:p>
        </p:txBody>
      </p:sp>
      <p:sp>
        <p:nvSpPr>
          <p:cNvPr id="130" name="TextBox 129">
            <a:extLst>
              <a:ext uri="{FF2B5EF4-FFF2-40B4-BE49-F238E27FC236}">
                <a16:creationId xmlns:a16="http://schemas.microsoft.com/office/drawing/2014/main" id="{794A5135-97CF-2841-966B-195EE3FFD1ED}"/>
              </a:ext>
            </a:extLst>
          </p:cNvPr>
          <p:cNvSpPr txBox="1"/>
          <p:nvPr/>
        </p:nvSpPr>
        <p:spPr>
          <a:xfrm>
            <a:off x="6494561" y="2287065"/>
            <a:ext cx="551754" cy="230832"/>
          </a:xfrm>
          <a:prstGeom prst="rect">
            <a:avLst/>
          </a:prstGeom>
          <a:noFill/>
        </p:spPr>
        <p:txBody>
          <a:bodyPr wrap="none" rtlCol="0">
            <a:spAutoFit/>
          </a:bodyPr>
          <a:lstStyle/>
          <a:p>
            <a:r>
              <a:rPr lang="en-US" sz="900" dirty="0"/>
              <a:t>TMOD2</a:t>
            </a:r>
          </a:p>
        </p:txBody>
      </p:sp>
      <p:sp>
        <p:nvSpPr>
          <p:cNvPr id="131" name="TextBox 130">
            <a:extLst>
              <a:ext uri="{FF2B5EF4-FFF2-40B4-BE49-F238E27FC236}">
                <a16:creationId xmlns:a16="http://schemas.microsoft.com/office/drawing/2014/main" id="{902135E2-63BB-2944-9EF8-76E352254709}"/>
              </a:ext>
            </a:extLst>
          </p:cNvPr>
          <p:cNvSpPr txBox="1"/>
          <p:nvPr/>
        </p:nvSpPr>
        <p:spPr>
          <a:xfrm>
            <a:off x="6594386" y="2558554"/>
            <a:ext cx="522900" cy="230832"/>
          </a:xfrm>
          <a:prstGeom prst="rect">
            <a:avLst/>
          </a:prstGeom>
          <a:noFill/>
        </p:spPr>
        <p:txBody>
          <a:bodyPr wrap="none" rtlCol="0">
            <a:spAutoFit/>
          </a:bodyPr>
          <a:lstStyle/>
          <a:p>
            <a:r>
              <a:rPr lang="en-US" sz="900" dirty="0"/>
              <a:t>COTL1</a:t>
            </a:r>
          </a:p>
        </p:txBody>
      </p:sp>
      <p:sp>
        <p:nvSpPr>
          <p:cNvPr id="132" name="TextBox 131">
            <a:extLst>
              <a:ext uri="{FF2B5EF4-FFF2-40B4-BE49-F238E27FC236}">
                <a16:creationId xmlns:a16="http://schemas.microsoft.com/office/drawing/2014/main" id="{10473E8F-E461-0C49-B2F1-82C29CEE79D3}"/>
              </a:ext>
            </a:extLst>
          </p:cNvPr>
          <p:cNvSpPr txBox="1"/>
          <p:nvPr/>
        </p:nvSpPr>
        <p:spPr>
          <a:xfrm>
            <a:off x="5539611" y="2789386"/>
            <a:ext cx="697627" cy="230832"/>
          </a:xfrm>
          <a:prstGeom prst="rect">
            <a:avLst/>
          </a:prstGeom>
          <a:noFill/>
        </p:spPr>
        <p:txBody>
          <a:bodyPr wrap="none" rtlCol="0">
            <a:spAutoFit/>
          </a:bodyPr>
          <a:lstStyle/>
          <a:p>
            <a:r>
              <a:rPr lang="en-US" sz="900" b="1" dirty="0">
                <a:solidFill>
                  <a:srgbClr val="4A7EBB"/>
                </a:solidFill>
              </a:rPr>
              <a:t>GADD45B</a:t>
            </a:r>
          </a:p>
        </p:txBody>
      </p:sp>
      <p:sp>
        <p:nvSpPr>
          <p:cNvPr id="133" name="TextBox 132">
            <a:extLst>
              <a:ext uri="{FF2B5EF4-FFF2-40B4-BE49-F238E27FC236}">
                <a16:creationId xmlns:a16="http://schemas.microsoft.com/office/drawing/2014/main" id="{A2E7A469-8291-094E-81B5-32399E3A3410}"/>
              </a:ext>
            </a:extLst>
          </p:cNvPr>
          <p:cNvSpPr txBox="1"/>
          <p:nvPr/>
        </p:nvSpPr>
        <p:spPr>
          <a:xfrm>
            <a:off x="4395453" y="2047521"/>
            <a:ext cx="522900" cy="230832"/>
          </a:xfrm>
          <a:prstGeom prst="rect">
            <a:avLst/>
          </a:prstGeom>
          <a:noFill/>
        </p:spPr>
        <p:txBody>
          <a:bodyPr wrap="none" rtlCol="0">
            <a:spAutoFit/>
          </a:bodyPr>
          <a:lstStyle/>
          <a:p>
            <a:r>
              <a:rPr lang="en-US" sz="900" b="1" dirty="0">
                <a:solidFill>
                  <a:schemeClr val="accent1"/>
                </a:solidFill>
              </a:rPr>
              <a:t>PFKB3</a:t>
            </a:r>
          </a:p>
        </p:txBody>
      </p:sp>
      <p:sp>
        <p:nvSpPr>
          <p:cNvPr id="134" name="TextBox 133">
            <a:extLst>
              <a:ext uri="{FF2B5EF4-FFF2-40B4-BE49-F238E27FC236}">
                <a16:creationId xmlns:a16="http://schemas.microsoft.com/office/drawing/2014/main" id="{69A1F464-D7B7-534B-A216-22E3FFAC76E5}"/>
              </a:ext>
            </a:extLst>
          </p:cNvPr>
          <p:cNvSpPr txBox="1"/>
          <p:nvPr/>
        </p:nvSpPr>
        <p:spPr>
          <a:xfrm>
            <a:off x="4653328" y="2543643"/>
            <a:ext cx="752129" cy="230832"/>
          </a:xfrm>
          <a:prstGeom prst="rect">
            <a:avLst/>
          </a:prstGeom>
          <a:noFill/>
        </p:spPr>
        <p:txBody>
          <a:bodyPr wrap="none" rtlCol="0">
            <a:spAutoFit/>
          </a:bodyPr>
          <a:lstStyle/>
          <a:p>
            <a:r>
              <a:rPr lang="en-US" sz="900" b="1" dirty="0">
                <a:solidFill>
                  <a:schemeClr val="accent1"/>
                </a:solidFill>
              </a:rPr>
              <a:t>SH3PXD2A</a:t>
            </a:r>
          </a:p>
        </p:txBody>
      </p:sp>
      <p:sp>
        <p:nvSpPr>
          <p:cNvPr id="136" name="TextBox 135">
            <a:extLst>
              <a:ext uri="{FF2B5EF4-FFF2-40B4-BE49-F238E27FC236}">
                <a16:creationId xmlns:a16="http://schemas.microsoft.com/office/drawing/2014/main" id="{7D97B534-D844-4E44-AFE8-DDD45A7F6F3E}"/>
              </a:ext>
            </a:extLst>
          </p:cNvPr>
          <p:cNvSpPr txBox="1"/>
          <p:nvPr/>
        </p:nvSpPr>
        <p:spPr>
          <a:xfrm>
            <a:off x="5671439" y="5001307"/>
            <a:ext cx="431528" cy="369332"/>
          </a:xfrm>
          <a:prstGeom prst="rect">
            <a:avLst/>
          </a:prstGeom>
          <a:noFill/>
        </p:spPr>
        <p:txBody>
          <a:bodyPr wrap="none" rtlCol="0">
            <a:spAutoFit/>
          </a:bodyPr>
          <a:lstStyle/>
          <a:p>
            <a:r>
              <a:rPr lang="en-US" b="1" dirty="0">
                <a:solidFill>
                  <a:srgbClr val="FF40FF"/>
                </a:solidFill>
              </a:rPr>
              <a:t>41</a:t>
            </a:r>
          </a:p>
        </p:txBody>
      </p:sp>
      <p:sp>
        <p:nvSpPr>
          <p:cNvPr id="137" name="TextBox 136">
            <a:extLst>
              <a:ext uri="{FF2B5EF4-FFF2-40B4-BE49-F238E27FC236}">
                <a16:creationId xmlns:a16="http://schemas.microsoft.com/office/drawing/2014/main" id="{B18FEB98-5B0B-A343-B1B8-BD73A3A5D3F9}"/>
              </a:ext>
            </a:extLst>
          </p:cNvPr>
          <p:cNvSpPr txBox="1"/>
          <p:nvPr/>
        </p:nvSpPr>
        <p:spPr>
          <a:xfrm>
            <a:off x="9272155" y="4250278"/>
            <a:ext cx="431528" cy="369332"/>
          </a:xfrm>
          <a:prstGeom prst="rect">
            <a:avLst/>
          </a:prstGeom>
          <a:noFill/>
        </p:spPr>
        <p:txBody>
          <a:bodyPr wrap="none" rtlCol="0">
            <a:spAutoFit/>
          </a:bodyPr>
          <a:lstStyle/>
          <a:p>
            <a:r>
              <a:rPr lang="en-US" b="1" dirty="0">
                <a:solidFill>
                  <a:srgbClr val="0432FF"/>
                </a:solidFill>
              </a:rPr>
              <a:t>39</a:t>
            </a:r>
          </a:p>
        </p:txBody>
      </p:sp>
      <p:sp>
        <p:nvSpPr>
          <p:cNvPr id="138" name="TextBox 137">
            <a:extLst>
              <a:ext uri="{FF2B5EF4-FFF2-40B4-BE49-F238E27FC236}">
                <a16:creationId xmlns:a16="http://schemas.microsoft.com/office/drawing/2014/main" id="{8AFC4D58-A499-674A-B4BB-A36CAF76034A}"/>
              </a:ext>
            </a:extLst>
          </p:cNvPr>
          <p:cNvSpPr txBox="1"/>
          <p:nvPr/>
        </p:nvSpPr>
        <p:spPr>
          <a:xfrm>
            <a:off x="7615028" y="3466761"/>
            <a:ext cx="431528" cy="369332"/>
          </a:xfrm>
          <a:prstGeom prst="rect">
            <a:avLst/>
          </a:prstGeom>
          <a:noFill/>
        </p:spPr>
        <p:txBody>
          <a:bodyPr wrap="none" rtlCol="0">
            <a:spAutoFit/>
          </a:bodyPr>
          <a:lstStyle/>
          <a:p>
            <a:r>
              <a:rPr lang="en-US" b="1" dirty="0">
                <a:solidFill>
                  <a:srgbClr val="4A7EBB"/>
                </a:solidFill>
              </a:rPr>
              <a:t>13</a:t>
            </a:r>
          </a:p>
        </p:txBody>
      </p:sp>
      <p:sp>
        <p:nvSpPr>
          <p:cNvPr id="139" name="TextBox 138">
            <a:extLst>
              <a:ext uri="{FF2B5EF4-FFF2-40B4-BE49-F238E27FC236}">
                <a16:creationId xmlns:a16="http://schemas.microsoft.com/office/drawing/2014/main" id="{3638EA50-2841-EB40-B9CC-45F77BDD9185}"/>
              </a:ext>
            </a:extLst>
          </p:cNvPr>
          <p:cNvSpPr txBox="1"/>
          <p:nvPr/>
        </p:nvSpPr>
        <p:spPr>
          <a:xfrm>
            <a:off x="8917261" y="5078425"/>
            <a:ext cx="756938" cy="369332"/>
          </a:xfrm>
          <a:prstGeom prst="rect">
            <a:avLst/>
          </a:prstGeom>
          <a:noFill/>
        </p:spPr>
        <p:txBody>
          <a:bodyPr wrap="none" rtlCol="0">
            <a:spAutoFit/>
          </a:bodyPr>
          <a:lstStyle/>
          <a:p>
            <a:r>
              <a:rPr lang="en-US" dirty="0"/>
              <a:t>13/39</a:t>
            </a:r>
          </a:p>
        </p:txBody>
      </p:sp>
      <p:sp>
        <p:nvSpPr>
          <p:cNvPr id="140" name="TextBox 139">
            <a:extLst>
              <a:ext uri="{FF2B5EF4-FFF2-40B4-BE49-F238E27FC236}">
                <a16:creationId xmlns:a16="http://schemas.microsoft.com/office/drawing/2014/main" id="{345AEB87-026B-0343-83C2-72209527D4C8}"/>
              </a:ext>
            </a:extLst>
          </p:cNvPr>
          <p:cNvSpPr txBox="1"/>
          <p:nvPr/>
        </p:nvSpPr>
        <p:spPr>
          <a:xfrm>
            <a:off x="7041196" y="5108950"/>
            <a:ext cx="756938" cy="369332"/>
          </a:xfrm>
          <a:prstGeom prst="rect">
            <a:avLst/>
          </a:prstGeom>
          <a:noFill/>
        </p:spPr>
        <p:txBody>
          <a:bodyPr wrap="none" rtlCol="0">
            <a:spAutoFit/>
          </a:bodyPr>
          <a:lstStyle/>
          <a:p>
            <a:r>
              <a:rPr lang="en-US" dirty="0"/>
              <a:t>13/41</a:t>
            </a:r>
          </a:p>
        </p:txBody>
      </p:sp>
      <p:cxnSp>
        <p:nvCxnSpPr>
          <p:cNvPr id="142" name="Straight Arrow Connector 141">
            <a:extLst>
              <a:ext uri="{FF2B5EF4-FFF2-40B4-BE49-F238E27FC236}">
                <a16:creationId xmlns:a16="http://schemas.microsoft.com/office/drawing/2014/main" id="{CBE2A61D-074D-C241-9815-F3DB66194971}"/>
              </a:ext>
            </a:extLst>
          </p:cNvPr>
          <p:cNvCxnSpPr>
            <a:cxnSpLocks/>
          </p:cNvCxnSpPr>
          <p:nvPr/>
        </p:nvCxnSpPr>
        <p:spPr>
          <a:xfrm flipH="1">
            <a:off x="9328518" y="5413021"/>
            <a:ext cx="948" cy="19236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43" name="Straight Arrow Connector 142">
            <a:extLst>
              <a:ext uri="{FF2B5EF4-FFF2-40B4-BE49-F238E27FC236}">
                <a16:creationId xmlns:a16="http://schemas.microsoft.com/office/drawing/2014/main" id="{8F1F08E0-B09F-7E46-A24F-91B5A8EA8C97}"/>
              </a:ext>
            </a:extLst>
          </p:cNvPr>
          <p:cNvCxnSpPr>
            <a:cxnSpLocks/>
          </p:cNvCxnSpPr>
          <p:nvPr/>
        </p:nvCxnSpPr>
        <p:spPr>
          <a:xfrm>
            <a:off x="7468565" y="5437734"/>
            <a:ext cx="0" cy="19236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4" name="TextBox 143">
            <a:extLst>
              <a:ext uri="{FF2B5EF4-FFF2-40B4-BE49-F238E27FC236}">
                <a16:creationId xmlns:a16="http://schemas.microsoft.com/office/drawing/2014/main" id="{B1D89418-4AF8-3F44-9C4C-6980D282E7C8}"/>
              </a:ext>
            </a:extLst>
          </p:cNvPr>
          <p:cNvSpPr txBox="1"/>
          <p:nvPr/>
        </p:nvSpPr>
        <p:spPr>
          <a:xfrm>
            <a:off x="9038151" y="5613133"/>
            <a:ext cx="633507" cy="369332"/>
          </a:xfrm>
          <a:prstGeom prst="rect">
            <a:avLst/>
          </a:prstGeom>
          <a:noFill/>
        </p:spPr>
        <p:txBody>
          <a:bodyPr wrap="none" rtlCol="0">
            <a:spAutoFit/>
          </a:bodyPr>
          <a:lstStyle/>
          <a:p>
            <a:r>
              <a:rPr lang="en-US" dirty="0"/>
              <a:t>~1/3</a:t>
            </a:r>
          </a:p>
        </p:txBody>
      </p:sp>
      <p:sp>
        <p:nvSpPr>
          <p:cNvPr id="145" name="TextBox 144">
            <a:extLst>
              <a:ext uri="{FF2B5EF4-FFF2-40B4-BE49-F238E27FC236}">
                <a16:creationId xmlns:a16="http://schemas.microsoft.com/office/drawing/2014/main" id="{F27865B8-D188-CB4E-AFF1-80B416F94CA8}"/>
              </a:ext>
            </a:extLst>
          </p:cNvPr>
          <p:cNvSpPr txBox="1"/>
          <p:nvPr/>
        </p:nvSpPr>
        <p:spPr>
          <a:xfrm>
            <a:off x="7107197" y="5635202"/>
            <a:ext cx="633507" cy="369332"/>
          </a:xfrm>
          <a:prstGeom prst="rect">
            <a:avLst/>
          </a:prstGeom>
          <a:noFill/>
        </p:spPr>
        <p:txBody>
          <a:bodyPr wrap="none" rtlCol="0">
            <a:spAutoFit/>
          </a:bodyPr>
          <a:lstStyle/>
          <a:p>
            <a:r>
              <a:rPr lang="en-US" dirty="0"/>
              <a:t>~1/3</a:t>
            </a:r>
          </a:p>
        </p:txBody>
      </p:sp>
      <p:grpSp>
        <p:nvGrpSpPr>
          <p:cNvPr id="159" name="Group 158">
            <a:extLst>
              <a:ext uri="{FF2B5EF4-FFF2-40B4-BE49-F238E27FC236}">
                <a16:creationId xmlns:a16="http://schemas.microsoft.com/office/drawing/2014/main" id="{98C64200-6821-4641-9265-0A75017E5D27}"/>
              </a:ext>
            </a:extLst>
          </p:cNvPr>
          <p:cNvGrpSpPr/>
          <p:nvPr/>
        </p:nvGrpSpPr>
        <p:grpSpPr>
          <a:xfrm>
            <a:off x="7118684" y="5990832"/>
            <a:ext cx="652863" cy="225776"/>
            <a:chOff x="5454641" y="5918123"/>
            <a:chExt cx="652863" cy="225776"/>
          </a:xfrm>
        </p:grpSpPr>
        <p:sp>
          <p:nvSpPr>
            <p:cNvPr id="146" name="Rectangle 145">
              <a:extLst>
                <a:ext uri="{FF2B5EF4-FFF2-40B4-BE49-F238E27FC236}">
                  <a16:creationId xmlns:a16="http://schemas.microsoft.com/office/drawing/2014/main" id="{402E7675-4877-9F44-9E0A-CBCFD457FEF1}"/>
                </a:ext>
              </a:extLst>
            </p:cNvPr>
            <p:cNvSpPr/>
            <p:nvPr/>
          </p:nvSpPr>
          <p:spPr>
            <a:xfrm>
              <a:off x="5454641" y="5918123"/>
              <a:ext cx="214499" cy="225126"/>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highlight>
                  <a:srgbClr val="4A7EBB"/>
                </a:highlight>
              </a:endParaRPr>
            </a:p>
          </p:txBody>
        </p:sp>
        <p:sp>
          <p:nvSpPr>
            <p:cNvPr id="147" name="Rectangle 146">
              <a:extLst>
                <a:ext uri="{FF2B5EF4-FFF2-40B4-BE49-F238E27FC236}">
                  <a16:creationId xmlns:a16="http://schemas.microsoft.com/office/drawing/2014/main" id="{41BE81ED-F81A-6342-B652-F65CC6B6F8FA}"/>
                </a:ext>
              </a:extLst>
            </p:cNvPr>
            <p:cNvSpPr/>
            <p:nvPr/>
          </p:nvSpPr>
          <p:spPr>
            <a:xfrm>
              <a:off x="5673953" y="5918573"/>
              <a:ext cx="214499" cy="225126"/>
            </a:xfrm>
            <a:prstGeom prst="rect">
              <a:avLst/>
            </a:prstGeom>
            <a:solidFill>
              <a:srgbClr val="FF40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9403C890-5B04-7B4B-AC0F-61760B44A650}"/>
                </a:ext>
              </a:extLst>
            </p:cNvPr>
            <p:cNvSpPr/>
            <p:nvPr/>
          </p:nvSpPr>
          <p:spPr>
            <a:xfrm>
              <a:off x="5893005" y="5918773"/>
              <a:ext cx="214499" cy="225126"/>
            </a:xfrm>
            <a:prstGeom prst="rect">
              <a:avLst/>
            </a:prstGeom>
            <a:solidFill>
              <a:srgbClr val="FF40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60" name="Group 159">
            <a:extLst>
              <a:ext uri="{FF2B5EF4-FFF2-40B4-BE49-F238E27FC236}">
                <a16:creationId xmlns:a16="http://schemas.microsoft.com/office/drawing/2014/main" id="{56B0A94E-3B65-4448-9874-70AFFFF3C506}"/>
              </a:ext>
            </a:extLst>
          </p:cNvPr>
          <p:cNvGrpSpPr/>
          <p:nvPr/>
        </p:nvGrpSpPr>
        <p:grpSpPr>
          <a:xfrm>
            <a:off x="9029504" y="5971202"/>
            <a:ext cx="653269" cy="226068"/>
            <a:chOff x="7299556" y="5890257"/>
            <a:chExt cx="653269" cy="226068"/>
          </a:xfrm>
        </p:grpSpPr>
        <p:sp>
          <p:nvSpPr>
            <p:cNvPr id="150" name="Rectangle 149">
              <a:extLst>
                <a:ext uri="{FF2B5EF4-FFF2-40B4-BE49-F238E27FC236}">
                  <a16:creationId xmlns:a16="http://schemas.microsoft.com/office/drawing/2014/main" id="{B63CDB41-AA15-084D-95C4-354162EE3D29}"/>
                </a:ext>
              </a:extLst>
            </p:cNvPr>
            <p:cNvSpPr/>
            <p:nvPr/>
          </p:nvSpPr>
          <p:spPr>
            <a:xfrm>
              <a:off x="7299556" y="5890841"/>
              <a:ext cx="214499" cy="225126"/>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highlight>
                  <a:srgbClr val="4A7EBB"/>
                </a:highlight>
              </a:endParaRPr>
            </a:p>
          </p:txBody>
        </p:sp>
        <p:sp>
          <p:nvSpPr>
            <p:cNvPr id="151" name="Rectangle 150">
              <a:extLst>
                <a:ext uri="{FF2B5EF4-FFF2-40B4-BE49-F238E27FC236}">
                  <a16:creationId xmlns:a16="http://schemas.microsoft.com/office/drawing/2014/main" id="{21484F97-FEC5-9B4F-BBDA-D2B79480AEBC}"/>
                </a:ext>
              </a:extLst>
            </p:cNvPr>
            <p:cNvSpPr/>
            <p:nvPr/>
          </p:nvSpPr>
          <p:spPr>
            <a:xfrm>
              <a:off x="7518941" y="5890257"/>
              <a:ext cx="214499" cy="225126"/>
            </a:xfrm>
            <a:prstGeom prst="rect">
              <a:avLst/>
            </a:prstGeom>
            <a:solidFill>
              <a:srgbClr val="0432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highlight>
                  <a:srgbClr val="0432FF"/>
                </a:highlight>
              </a:endParaRPr>
            </a:p>
          </p:txBody>
        </p:sp>
        <p:sp>
          <p:nvSpPr>
            <p:cNvPr id="152" name="Rectangle 151">
              <a:extLst>
                <a:ext uri="{FF2B5EF4-FFF2-40B4-BE49-F238E27FC236}">
                  <a16:creationId xmlns:a16="http://schemas.microsoft.com/office/drawing/2014/main" id="{07CDEAAD-0584-D14E-9724-5BA01505E678}"/>
                </a:ext>
              </a:extLst>
            </p:cNvPr>
            <p:cNvSpPr/>
            <p:nvPr/>
          </p:nvSpPr>
          <p:spPr>
            <a:xfrm>
              <a:off x="7738326" y="5891199"/>
              <a:ext cx="214499" cy="225126"/>
            </a:xfrm>
            <a:prstGeom prst="rect">
              <a:avLst/>
            </a:prstGeom>
            <a:solidFill>
              <a:srgbClr val="0432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highlight>
                  <a:srgbClr val="0432FF"/>
                </a:highlight>
              </a:endParaRPr>
            </a:p>
          </p:txBody>
        </p:sp>
      </p:grpSp>
      <p:sp>
        <p:nvSpPr>
          <p:cNvPr id="154" name="TextBox 153">
            <a:extLst>
              <a:ext uri="{FF2B5EF4-FFF2-40B4-BE49-F238E27FC236}">
                <a16:creationId xmlns:a16="http://schemas.microsoft.com/office/drawing/2014/main" id="{42E3DD3D-83B9-C441-A04E-50B320861E50}"/>
              </a:ext>
            </a:extLst>
          </p:cNvPr>
          <p:cNvSpPr txBox="1"/>
          <p:nvPr/>
        </p:nvSpPr>
        <p:spPr>
          <a:xfrm>
            <a:off x="1557140" y="-11034"/>
            <a:ext cx="9144000" cy="1077218"/>
          </a:xfrm>
          <a:prstGeom prst="rect">
            <a:avLst/>
          </a:prstGeom>
          <a:noFill/>
        </p:spPr>
        <p:txBody>
          <a:bodyPr wrap="square" rtlCol="0">
            <a:spAutoFit/>
          </a:bodyPr>
          <a:lstStyle/>
          <a:p>
            <a:pPr algn="ctr"/>
            <a:r>
              <a:rPr lang="en-US" sz="3200" b="1" dirty="0"/>
              <a:t>Pathway enrichment analysis calculates the overlap between our protein list and a pathway</a:t>
            </a:r>
          </a:p>
        </p:txBody>
      </p:sp>
      <p:sp>
        <p:nvSpPr>
          <p:cNvPr id="3" name="Slide Number Placeholder 2">
            <a:extLst>
              <a:ext uri="{FF2B5EF4-FFF2-40B4-BE49-F238E27FC236}">
                <a16:creationId xmlns:a16="http://schemas.microsoft.com/office/drawing/2014/main" id="{37F7E911-D575-2549-8E72-A49EA0E3C614}"/>
              </a:ext>
            </a:extLst>
          </p:cNvPr>
          <p:cNvSpPr>
            <a:spLocks noGrp="1"/>
          </p:cNvSpPr>
          <p:nvPr>
            <p:ph type="sldNum" sz="quarter" idx="12"/>
          </p:nvPr>
        </p:nvSpPr>
        <p:spPr/>
        <p:txBody>
          <a:bodyPr/>
          <a:lstStyle/>
          <a:p>
            <a:fld id="{98DDC0CE-AB8E-E941-A89C-F3A04681F3DC}" type="slidenum">
              <a:rPr lang="en-US" smtClean="0"/>
              <a:t>21</a:t>
            </a:fld>
            <a:endParaRPr lang="en-US"/>
          </a:p>
        </p:txBody>
      </p:sp>
      <p:sp>
        <p:nvSpPr>
          <p:cNvPr id="4" name="Rectangle 3">
            <a:extLst>
              <a:ext uri="{FF2B5EF4-FFF2-40B4-BE49-F238E27FC236}">
                <a16:creationId xmlns:a16="http://schemas.microsoft.com/office/drawing/2014/main" id="{F4167866-69D9-4FAB-D187-D3D1CA5D9898}"/>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4201531374"/>
      </p:ext>
    </p:extLst>
  </p:cSld>
  <p:clrMapOvr>
    <a:masterClrMapping/>
  </p:clrMapOvr>
  <mc:AlternateContent xmlns:mc="http://schemas.openxmlformats.org/markup-compatibility/2006" xmlns:p14="http://schemas.microsoft.com/office/powerpoint/2010/main">
    <mc:Choice Requires="p14">
      <p:transition spd="slow" p14:dur="2000" advTm="13247"/>
    </mc:Choice>
    <mc:Fallback xmlns="">
      <p:transition spd="slow" advTm="13247"/>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extBox 153">
            <a:extLst>
              <a:ext uri="{FF2B5EF4-FFF2-40B4-BE49-F238E27FC236}">
                <a16:creationId xmlns:a16="http://schemas.microsoft.com/office/drawing/2014/main" id="{42E3DD3D-83B9-C441-A04E-50B320861E50}"/>
              </a:ext>
            </a:extLst>
          </p:cNvPr>
          <p:cNvSpPr txBox="1"/>
          <p:nvPr/>
        </p:nvSpPr>
        <p:spPr>
          <a:xfrm>
            <a:off x="1427300" y="28180"/>
            <a:ext cx="9277133" cy="1015663"/>
          </a:xfrm>
          <a:prstGeom prst="rect">
            <a:avLst/>
          </a:prstGeom>
          <a:noFill/>
        </p:spPr>
        <p:txBody>
          <a:bodyPr wrap="square" rtlCol="0">
            <a:spAutoFit/>
          </a:bodyPr>
          <a:lstStyle/>
          <a:p>
            <a:pPr algn="ctr"/>
            <a:r>
              <a:rPr lang="en-US" sz="3000" b="1" dirty="0"/>
              <a:t>The </a:t>
            </a:r>
            <a:r>
              <a:rPr lang="en-US" sz="3000" b="1" dirty="0">
                <a:solidFill>
                  <a:srgbClr val="C8B24D"/>
                </a:solidFill>
              </a:rPr>
              <a:t>background</a:t>
            </a:r>
            <a:r>
              <a:rPr lang="en-US" sz="3000" b="1" dirty="0"/>
              <a:t> represents all the proteins that could have been captured in my omics experiment </a:t>
            </a:r>
          </a:p>
        </p:txBody>
      </p:sp>
      <p:sp>
        <p:nvSpPr>
          <p:cNvPr id="200" name="TextBox 199">
            <a:extLst>
              <a:ext uri="{FF2B5EF4-FFF2-40B4-BE49-F238E27FC236}">
                <a16:creationId xmlns:a16="http://schemas.microsoft.com/office/drawing/2014/main" id="{385F830B-319E-5E43-A489-CE4C974769FA}"/>
              </a:ext>
            </a:extLst>
          </p:cNvPr>
          <p:cNvSpPr txBox="1"/>
          <p:nvPr/>
        </p:nvSpPr>
        <p:spPr>
          <a:xfrm>
            <a:off x="9655108" y="984953"/>
            <a:ext cx="1208152" cy="646331"/>
          </a:xfrm>
          <a:prstGeom prst="rect">
            <a:avLst/>
          </a:prstGeom>
          <a:noFill/>
        </p:spPr>
        <p:txBody>
          <a:bodyPr wrap="square" rtlCol="0">
            <a:spAutoFit/>
          </a:bodyPr>
          <a:lstStyle/>
          <a:p>
            <a:r>
              <a:rPr lang="en-US" i="1" dirty="0"/>
              <a:t>genes not measured</a:t>
            </a:r>
          </a:p>
        </p:txBody>
      </p:sp>
      <p:sp>
        <p:nvSpPr>
          <p:cNvPr id="3" name="Slide Number Placeholder 2">
            <a:extLst>
              <a:ext uri="{FF2B5EF4-FFF2-40B4-BE49-F238E27FC236}">
                <a16:creationId xmlns:a16="http://schemas.microsoft.com/office/drawing/2014/main" id="{A8192B3E-DB05-7C49-9857-C64830F83EFC}"/>
              </a:ext>
            </a:extLst>
          </p:cNvPr>
          <p:cNvSpPr>
            <a:spLocks noGrp="1"/>
          </p:cNvSpPr>
          <p:nvPr>
            <p:ph type="sldNum" sz="quarter" idx="12"/>
          </p:nvPr>
        </p:nvSpPr>
        <p:spPr/>
        <p:txBody>
          <a:bodyPr/>
          <a:lstStyle/>
          <a:p>
            <a:fld id="{98DDC0CE-AB8E-E941-A89C-F3A04681F3DC}" type="slidenum">
              <a:rPr lang="en-US" smtClean="0"/>
              <a:t>22</a:t>
            </a:fld>
            <a:endParaRPr lang="en-US"/>
          </a:p>
        </p:txBody>
      </p:sp>
      <p:grpSp>
        <p:nvGrpSpPr>
          <p:cNvPr id="2" name="Group 1">
            <a:extLst>
              <a:ext uri="{FF2B5EF4-FFF2-40B4-BE49-F238E27FC236}">
                <a16:creationId xmlns:a16="http://schemas.microsoft.com/office/drawing/2014/main" id="{775876D9-F8DB-CE40-B0BD-88FC1D0DB25C}"/>
              </a:ext>
            </a:extLst>
          </p:cNvPr>
          <p:cNvGrpSpPr/>
          <p:nvPr/>
        </p:nvGrpSpPr>
        <p:grpSpPr>
          <a:xfrm>
            <a:off x="2347676" y="1206583"/>
            <a:ext cx="9686669" cy="5136035"/>
            <a:chOff x="528591" y="1201239"/>
            <a:chExt cx="9686669" cy="5136035"/>
          </a:xfrm>
        </p:grpSpPr>
        <p:pic>
          <p:nvPicPr>
            <p:cNvPr id="122" name="Picture 121">
              <a:extLst>
                <a:ext uri="{FF2B5EF4-FFF2-40B4-BE49-F238E27FC236}">
                  <a16:creationId xmlns:a16="http://schemas.microsoft.com/office/drawing/2014/main" id="{958A3925-7540-674F-A615-81EF19EC05DE}"/>
                </a:ext>
              </a:extLst>
            </p:cNvPr>
            <p:cNvPicPr>
              <a:picLocks noChangeAspect="1"/>
            </p:cNvPicPr>
            <p:nvPr/>
          </p:nvPicPr>
          <p:blipFill>
            <a:blip r:embed="rId3"/>
            <a:stretch>
              <a:fillRect/>
            </a:stretch>
          </p:blipFill>
          <p:spPr>
            <a:xfrm>
              <a:off x="7833974" y="1598083"/>
              <a:ext cx="386788" cy="3908469"/>
            </a:xfrm>
            <a:prstGeom prst="rect">
              <a:avLst/>
            </a:prstGeom>
          </p:spPr>
        </p:pic>
        <p:pic>
          <p:nvPicPr>
            <p:cNvPr id="119" name="Picture 118">
              <a:extLst>
                <a:ext uri="{FF2B5EF4-FFF2-40B4-BE49-F238E27FC236}">
                  <a16:creationId xmlns:a16="http://schemas.microsoft.com/office/drawing/2014/main" id="{FAE09E97-DD59-104D-A973-24A2D80C98FE}"/>
                </a:ext>
              </a:extLst>
            </p:cNvPr>
            <p:cNvPicPr>
              <a:picLocks noChangeAspect="1"/>
            </p:cNvPicPr>
            <p:nvPr/>
          </p:nvPicPr>
          <p:blipFill>
            <a:blip r:embed="rId4"/>
            <a:stretch>
              <a:fillRect/>
            </a:stretch>
          </p:blipFill>
          <p:spPr>
            <a:xfrm>
              <a:off x="7198700" y="1576375"/>
              <a:ext cx="404313" cy="3926734"/>
            </a:xfrm>
            <a:prstGeom prst="rect">
              <a:avLst/>
            </a:prstGeom>
          </p:spPr>
        </p:pic>
        <p:pic>
          <p:nvPicPr>
            <p:cNvPr id="107" name="Picture 106">
              <a:extLst>
                <a:ext uri="{FF2B5EF4-FFF2-40B4-BE49-F238E27FC236}">
                  <a16:creationId xmlns:a16="http://schemas.microsoft.com/office/drawing/2014/main" id="{C16C9845-34DC-0A4F-B9E3-A38C9AE3C090}"/>
                </a:ext>
              </a:extLst>
            </p:cNvPr>
            <p:cNvPicPr>
              <a:picLocks noChangeAspect="1"/>
            </p:cNvPicPr>
            <p:nvPr/>
          </p:nvPicPr>
          <p:blipFill>
            <a:blip r:embed="rId5"/>
            <a:stretch>
              <a:fillRect/>
            </a:stretch>
          </p:blipFill>
          <p:spPr>
            <a:xfrm>
              <a:off x="6552110" y="1598084"/>
              <a:ext cx="456750" cy="3905025"/>
            </a:xfrm>
            <a:prstGeom prst="rect">
              <a:avLst/>
            </a:prstGeom>
          </p:spPr>
        </p:pic>
        <p:pic>
          <p:nvPicPr>
            <p:cNvPr id="106" name="Picture 105">
              <a:extLst>
                <a:ext uri="{FF2B5EF4-FFF2-40B4-BE49-F238E27FC236}">
                  <a16:creationId xmlns:a16="http://schemas.microsoft.com/office/drawing/2014/main" id="{85379C2A-20C4-3049-8F6F-C119C166130E}"/>
                </a:ext>
              </a:extLst>
            </p:cNvPr>
            <p:cNvPicPr>
              <a:picLocks noChangeAspect="1"/>
            </p:cNvPicPr>
            <p:nvPr/>
          </p:nvPicPr>
          <p:blipFill>
            <a:blip r:embed="rId6"/>
            <a:stretch>
              <a:fillRect/>
            </a:stretch>
          </p:blipFill>
          <p:spPr>
            <a:xfrm>
              <a:off x="5920101" y="1598083"/>
              <a:ext cx="392286" cy="3905026"/>
            </a:xfrm>
            <a:prstGeom prst="rect">
              <a:avLst/>
            </a:prstGeom>
          </p:spPr>
        </p:pic>
        <p:pic>
          <p:nvPicPr>
            <p:cNvPr id="105" name="Picture 104">
              <a:extLst>
                <a:ext uri="{FF2B5EF4-FFF2-40B4-BE49-F238E27FC236}">
                  <a16:creationId xmlns:a16="http://schemas.microsoft.com/office/drawing/2014/main" id="{CBB1D9CE-125B-954D-BDD5-1B7F1FE339BD}"/>
                </a:ext>
              </a:extLst>
            </p:cNvPr>
            <p:cNvPicPr>
              <a:picLocks noChangeAspect="1"/>
            </p:cNvPicPr>
            <p:nvPr/>
          </p:nvPicPr>
          <p:blipFill>
            <a:blip r:embed="rId7"/>
            <a:stretch>
              <a:fillRect/>
            </a:stretch>
          </p:blipFill>
          <p:spPr>
            <a:xfrm>
              <a:off x="5275575" y="1653988"/>
              <a:ext cx="393215" cy="3818949"/>
            </a:xfrm>
            <a:prstGeom prst="rect">
              <a:avLst/>
            </a:prstGeom>
          </p:spPr>
        </p:pic>
        <p:pic>
          <p:nvPicPr>
            <p:cNvPr id="101" name="Picture 100">
              <a:extLst>
                <a:ext uri="{FF2B5EF4-FFF2-40B4-BE49-F238E27FC236}">
                  <a16:creationId xmlns:a16="http://schemas.microsoft.com/office/drawing/2014/main" id="{74D6D224-0E57-C542-9F4F-D5FDEAB81494}"/>
                </a:ext>
              </a:extLst>
            </p:cNvPr>
            <p:cNvPicPr>
              <a:picLocks noChangeAspect="1"/>
            </p:cNvPicPr>
            <p:nvPr/>
          </p:nvPicPr>
          <p:blipFill>
            <a:blip r:embed="rId8"/>
            <a:stretch>
              <a:fillRect/>
            </a:stretch>
          </p:blipFill>
          <p:spPr>
            <a:xfrm>
              <a:off x="4611287" y="1638039"/>
              <a:ext cx="392466" cy="3811684"/>
            </a:xfrm>
            <a:prstGeom prst="rect">
              <a:avLst/>
            </a:prstGeom>
          </p:spPr>
        </p:pic>
        <p:pic>
          <p:nvPicPr>
            <p:cNvPr id="91" name="Picture 90">
              <a:extLst>
                <a:ext uri="{FF2B5EF4-FFF2-40B4-BE49-F238E27FC236}">
                  <a16:creationId xmlns:a16="http://schemas.microsoft.com/office/drawing/2014/main" id="{270AA33E-6621-FD40-97E4-0D9D85D77E4D}"/>
                </a:ext>
              </a:extLst>
            </p:cNvPr>
            <p:cNvPicPr>
              <a:picLocks noChangeAspect="1"/>
            </p:cNvPicPr>
            <p:nvPr/>
          </p:nvPicPr>
          <p:blipFill rotWithShape="1">
            <a:blip r:embed="rId9"/>
            <a:srcRect r="-1202" b="2994"/>
            <a:stretch/>
          </p:blipFill>
          <p:spPr>
            <a:xfrm>
              <a:off x="3950973" y="1653988"/>
              <a:ext cx="404878" cy="3769231"/>
            </a:xfrm>
            <a:prstGeom prst="rect">
              <a:avLst/>
            </a:prstGeom>
          </p:spPr>
        </p:pic>
        <p:pic>
          <p:nvPicPr>
            <p:cNvPr id="88" name="Picture 87">
              <a:extLst>
                <a:ext uri="{FF2B5EF4-FFF2-40B4-BE49-F238E27FC236}">
                  <a16:creationId xmlns:a16="http://schemas.microsoft.com/office/drawing/2014/main" id="{AD628B40-9DED-594E-B23B-DEF10549CDEB}"/>
                </a:ext>
              </a:extLst>
            </p:cNvPr>
            <p:cNvPicPr>
              <a:picLocks noChangeAspect="1"/>
            </p:cNvPicPr>
            <p:nvPr/>
          </p:nvPicPr>
          <p:blipFill>
            <a:blip r:embed="rId10"/>
            <a:stretch>
              <a:fillRect/>
            </a:stretch>
          </p:blipFill>
          <p:spPr>
            <a:xfrm>
              <a:off x="3273721" y="1653988"/>
              <a:ext cx="388095" cy="3769230"/>
            </a:xfrm>
            <a:prstGeom prst="rect">
              <a:avLst/>
            </a:prstGeom>
          </p:spPr>
        </p:pic>
        <p:pic>
          <p:nvPicPr>
            <p:cNvPr id="87" name="Picture 86">
              <a:extLst>
                <a:ext uri="{FF2B5EF4-FFF2-40B4-BE49-F238E27FC236}">
                  <a16:creationId xmlns:a16="http://schemas.microsoft.com/office/drawing/2014/main" id="{F028D577-0017-9C4A-9E45-95AFB50A5C69}"/>
                </a:ext>
              </a:extLst>
            </p:cNvPr>
            <p:cNvPicPr>
              <a:picLocks noChangeAspect="1"/>
            </p:cNvPicPr>
            <p:nvPr/>
          </p:nvPicPr>
          <p:blipFill>
            <a:blip r:embed="rId11"/>
            <a:stretch>
              <a:fillRect/>
            </a:stretch>
          </p:blipFill>
          <p:spPr>
            <a:xfrm>
              <a:off x="2638964" y="1653988"/>
              <a:ext cx="388096" cy="3769230"/>
            </a:xfrm>
            <a:prstGeom prst="rect">
              <a:avLst/>
            </a:prstGeom>
          </p:spPr>
        </p:pic>
        <p:pic>
          <p:nvPicPr>
            <p:cNvPr id="38" name="Picture 37">
              <a:extLst>
                <a:ext uri="{FF2B5EF4-FFF2-40B4-BE49-F238E27FC236}">
                  <a16:creationId xmlns:a16="http://schemas.microsoft.com/office/drawing/2014/main" id="{071FE73E-0837-794D-B2C5-7A9D5327FF35}"/>
                </a:ext>
              </a:extLst>
            </p:cNvPr>
            <p:cNvPicPr>
              <a:picLocks noChangeAspect="1"/>
            </p:cNvPicPr>
            <p:nvPr/>
          </p:nvPicPr>
          <p:blipFill>
            <a:blip r:embed="rId12"/>
            <a:stretch>
              <a:fillRect/>
            </a:stretch>
          </p:blipFill>
          <p:spPr>
            <a:xfrm>
              <a:off x="1334839" y="1653988"/>
              <a:ext cx="403818" cy="3726136"/>
            </a:xfrm>
            <a:prstGeom prst="rect">
              <a:avLst/>
            </a:prstGeom>
          </p:spPr>
        </p:pic>
        <p:pic>
          <p:nvPicPr>
            <p:cNvPr id="86" name="Picture 85">
              <a:extLst>
                <a:ext uri="{FF2B5EF4-FFF2-40B4-BE49-F238E27FC236}">
                  <a16:creationId xmlns:a16="http://schemas.microsoft.com/office/drawing/2014/main" id="{92F2634E-AA3B-9D4D-B38C-8321DBC865FD}"/>
                </a:ext>
              </a:extLst>
            </p:cNvPr>
            <p:cNvPicPr>
              <a:picLocks noChangeAspect="1"/>
            </p:cNvPicPr>
            <p:nvPr/>
          </p:nvPicPr>
          <p:blipFill>
            <a:blip r:embed="rId13"/>
            <a:stretch>
              <a:fillRect/>
            </a:stretch>
          </p:blipFill>
          <p:spPr>
            <a:xfrm>
              <a:off x="2002505" y="1638040"/>
              <a:ext cx="385301" cy="3742085"/>
            </a:xfrm>
            <a:prstGeom prst="rect">
              <a:avLst/>
            </a:prstGeom>
          </p:spPr>
        </p:pic>
        <p:pic>
          <p:nvPicPr>
            <p:cNvPr id="83" name="Picture 82">
              <a:extLst>
                <a:ext uri="{FF2B5EF4-FFF2-40B4-BE49-F238E27FC236}">
                  <a16:creationId xmlns:a16="http://schemas.microsoft.com/office/drawing/2014/main" id="{958ABF28-E2CB-FC46-986C-16D5E3910265}"/>
                </a:ext>
              </a:extLst>
            </p:cNvPr>
            <p:cNvPicPr>
              <a:picLocks noChangeAspect="1"/>
            </p:cNvPicPr>
            <p:nvPr/>
          </p:nvPicPr>
          <p:blipFill>
            <a:blip r:embed="rId14"/>
            <a:stretch>
              <a:fillRect/>
            </a:stretch>
          </p:blipFill>
          <p:spPr>
            <a:xfrm>
              <a:off x="674425" y="1653988"/>
              <a:ext cx="399908" cy="3726136"/>
            </a:xfrm>
            <a:prstGeom prst="rect">
              <a:avLst/>
            </a:prstGeom>
          </p:spPr>
        </p:pic>
        <p:sp>
          <p:nvSpPr>
            <p:cNvPr id="15" name="TextBox 14">
              <a:extLst>
                <a:ext uri="{FF2B5EF4-FFF2-40B4-BE49-F238E27FC236}">
                  <a16:creationId xmlns:a16="http://schemas.microsoft.com/office/drawing/2014/main" id="{F0456FBC-CA7A-E348-BCE3-F66C4A318120}"/>
                </a:ext>
              </a:extLst>
            </p:cNvPr>
            <p:cNvSpPr txBox="1"/>
            <p:nvPr/>
          </p:nvSpPr>
          <p:spPr>
            <a:xfrm>
              <a:off x="6513847" y="4003894"/>
              <a:ext cx="1171397" cy="369332"/>
            </a:xfrm>
            <a:prstGeom prst="rect">
              <a:avLst/>
            </a:prstGeom>
            <a:solidFill>
              <a:schemeClr val="bg1"/>
            </a:solidFill>
          </p:spPr>
          <p:txBody>
            <a:bodyPr wrap="square" rtlCol="0">
              <a:spAutoFit/>
            </a:bodyPr>
            <a:lstStyle/>
            <a:p>
              <a:r>
                <a:rPr lang="en-US" b="1" u="sng" dirty="0">
                  <a:solidFill>
                    <a:srgbClr val="0432FF"/>
                  </a:solidFill>
                </a:rPr>
                <a:t>pathway:</a:t>
              </a:r>
            </a:p>
          </p:txBody>
        </p:sp>
        <p:sp>
          <p:nvSpPr>
            <p:cNvPr id="22" name="Oval 21">
              <a:extLst>
                <a:ext uri="{FF2B5EF4-FFF2-40B4-BE49-F238E27FC236}">
                  <a16:creationId xmlns:a16="http://schemas.microsoft.com/office/drawing/2014/main" id="{8ACF8EEF-5FE9-EB40-B9C8-AA98FE820E14}"/>
                </a:ext>
              </a:extLst>
            </p:cNvPr>
            <p:cNvSpPr/>
            <p:nvPr/>
          </p:nvSpPr>
          <p:spPr>
            <a:xfrm>
              <a:off x="5811240" y="2350039"/>
              <a:ext cx="2628860" cy="1717732"/>
            </a:xfrm>
            <a:prstGeom prst="ellipse">
              <a:avLst/>
            </a:prstGeom>
            <a:solidFill>
              <a:schemeClr val="bg1">
                <a:lumMod val="8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dirty="0">
                <a:solidFill>
                  <a:schemeClr val="tx1"/>
                </a:solidFill>
              </a:endParaRPr>
            </a:p>
          </p:txBody>
        </p:sp>
        <p:sp>
          <p:nvSpPr>
            <p:cNvPr id="23" name="Oval 22">
              <a:extLst>
                <a:ext uri="{FF2B5EF4-FFF2-40B4-BE49-F238E27FC236}">
                  <a16:creationId xmlns:a16="http://schemas.microsoft.com/office/drawing/2014/main" id="{2344BD52-F463-3D42-B226-8B001B2B1751}"/>
                </a:ext>
              </a:extLst>
            </p:cNvPr>
            <p:cNvSpPr/>
            <p:nvPr/>
          </p:nvSpPr>
          <p:spPr>
            <a:xfrm>
              <a:off x="1365378" y="2386225"/>
              <a:ext cx="5641966" cy="1717732"/>
            </a:xfrm>
            <a:prstGeom prst="ellipse">
              <a:avLst/>
            </a:prstGeom>
            <a:solidFill>
              <a:schemeClr val="bg1"/>
            </a:solidFill>
            <a:ln>
              <a:solidFill>
                <a:srgbClr val="F672F9"/>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DF6E1246-CA5C-2040-A5AD-3823C9886206}"/>
                </a:ext>
              </a:extLst>
            </p:cNvPr>
            <p:cNvSpPr txBox="1"/>
            <p:nvPr/>
          </p:nvSpPr>
          <p:spPr>
            <a:xfrm>
              <a:off x="3494845" y="2016893"/>
              <a:ext cx="1428020" cy="369332"/>
            </a:xfrm>
            <a:prstGeom prst="rect">
              <a:avLst/>
            </a:prstGeom>
            <a:solidFill>
              <a:schemeClr val="bg1"/>
            </a:solidFill>
          </p:spPr>
          <p:txBody>
            <a:bodyPr wrap="square" rtlCol="0">
              <a:spAutoFit/>
            </a:bodyPr>
            <a:lstStyle/>
            <a:p>
              <a:r>
                <a:rPr lang="en-US" b="1" u="sng" dirty="0">
                  <a:solidFill>
                    <a:srgbClr val="FF40FF"/>
                  </a:solidFill>
                </a:rPr>
                <a:t>My gene list</a:t>
              </a:r>
            </a:p>
          </p:txBody>
        </p:sp>
        <p:cxnSp>
          <p:nvCxnSpPr>
            <p:cNvPr id="26" name="Straight Arrow Connector 25">
              <a:extLst>
                <a:ext uri="{FF2B5EF4-FFF2-40B4-BE49-F238E27FC236}">
                  <a16:creationId xmlns:a16="http://schemas.microsoft.com/office/drawing/2014/main" id="{EDC10749-53E9-C845-A3DB-8FF261AA3CA5}"/>
                </a:ext>
              </a:extLst>
            </p:cNvPr>
            <p:cNvCxnSpPr/>
            <p:nvPr/>
          </p:nvCxnSpPr>
          <p:spPr>
            <a:xfrm>
              <a:off x="6278475" y="2159576"/>
              <a:ext cx="0" cy="432943"/>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28" name="TextBox 27">
              <a:extLst>
                <a:ext uri="{FF2B5EF4-FFF2-40B4-BE49-F238E27FC236}">
                  <a16:creationId xmlns:a16="http://schemas.microsoft.com/office/drawing/2014/main" id="{94BAFDF9-DB2F-0E40-B5A6-BD36C2C32540}"/>
                </a:ext>
              </a:extLst>
            </p:cNvPr>
            <p:cNvSpPr txBox="1"/>
            <p:nvPr/>
          </p:nvSpPr>
          <p:spPr>
            <a:xfrm>
              <a:off x="5930679" y="2714648"/>
              <a:ext cx="619080" cy="230832"/>
            </a:xfrm>
            <a:prstGeom prst="rect">
              <a:avLst/>
            </a:prstGeom>
            <a:noFill/>
          </p:spPr>
          <p:txBody>
            <a:bodyPr wrap="none" rtlCol="0">
              <a:spAutoFit/>
            </a:bodyPr>
            <a:lstStyle/>
            <a:p>
              <a:r>
                <a:rPr lang="en-US" sz="900" b="1" dirty="0"/>
                <a:t>SEMA4A</a:t>
              </a:r>
            </a:p>
          </p:txBody>
        </p:sp>
        <p:sp>
          <p:nvSpPr>
            <p:cNvPr id="29" name="TextBox 28">
              <a:extLst>
                <a:ext uri="{FF2B5EF4-FFF2-40B4-BE49-F238E27FC236}">
                  <a16:creationId xmlns:a16="http://schemas.microsoft.com/office/drawing/2014/main" id="{95DF0DEA-0607-774C-89F4-DE3574118E09}"/>
                </a:ext>
              </a:extLst>
            </p:cNvPr>
            <p:cNvSpPr txBox="1"/>
            <p:nvPr/>
          </p:nvSpPr>
          <p:spPr>
            <a:xfrm>
              <a:off x="5779676" y="3119411"/>
              <a:ext cx="505267" cy="230832"/>
            </a:xfrm>
            <a:prstGeom prst="rect">
              <a:avLst/>
            </a:prstGeom>
            <a:noFill/>
          </p:spPr>
          <p:txBody>
            <a:bodyPr wrap="none" rtlCol="0">
              <a:spAutoFit/>
            </a:bodyPr>
            <a:lstStyle/>
            <a:p>
              <a:r>
                <a:rPr lang="en-US" sz="900" b="1" dirty="0"/>
                <a:t>DNM3</a:t>
              </a:r>
            </a:p>
          </p:txBody>
        </p:sp>
        <p:sp>
          <p:nvSpPr>
            <p:cNvPr id="30" name="TextBox 29">
              <a:extLst>
                <a:ext uri="{FF2B5EF4-FFF2-40B4-BE49-F238E27FC236}">
                  <a16:creationId xmlns:a16="http://schemas.microsoft.com/office/drawing/2014/main" id="{870A1E20-717D-A24D-A21A-FA6E83BFA3CC}"/>
                </a:ext>
              </a:extLst>
            </p:cNvPr>
            <p:cNvSpPr txBox="1"/>
            <p:nvPr/>
          </p:nvSpPr>
          <p:spPr>
            <a:xfrm>
              <a:off x="5816122" y="1832227"/>
              <a:ext cx="970458" cy="369332"/>
            </a:xfrm>
            <a:prstGeom prst="rect">
              <a:avLst/>
            </a:prstGeom>
            <a:solidFill>
              <a:schemeClr val="bg1"/>
            </a:solidFill>
          </p:spPr>
          <p:txBody>
            <a:bodyPr wrap="none" rtlCol="0">
              <a:spAutoFit/>
            </a:bodyPr>
            <a:lstStyle/>
            <a:p>
              <a:r>
                <a:rPr lang="en-US" b="1" dirty="0">
                  <a:solidFill>
                    <a:schemeClr val="accent1"/>
                  </a:solidFill>
                </a:rPr>
                <a:t>overlap</a:t>
              </a:r>
            </a:p>
          </p:txBody>
        </p:sp>
        <p:sp>
          <p:nvSpPr>
            <p:cNvPr id="31" name="TextBox 30">
              <a:extLst>
                <a:ext uri="{FF2B5EF4-FFF2-40B4-BE49-F238E27FC236}">
                  <a16:creationId xmlns:a16="http://schemas.microsoft.com/office/drawing/2014/main" id="{D21E4F19-70E6-7C40-BCD0-74513D3F05BC}"/>
                </a:ext>
              </a:extLst>
            </p:cNvPr>
            <p:cNvSpPr txBox="1"/>
            <p:nvPr/>
          </p:nvSpPr>
          <p:spPr>
            <a:xfrm>
              <a:off x="6262326" y="3096379"/>
              <a:ext cx="463588" cy="230832"/>
            </a:xfrm>
            <a:prstGeom prst="rect">
              <a:avLst/>
            </a:prstGeom>
            <a:noFill/>
          </p:spPr>
          <p:txBody>
            <a:bodyPr wrap="none" rtlCol="0">
              <a:spAutoFit/>
            </a:bodyPr>
            <a:lstStyle/>
            <a:p>
              <a:r>
                <a:rPr lang="en-US" sz="900" b="1" dirty="0"/>
                <a:t>SQLE</a:t>
              </a:r>
            </a:p>
          </p:txBody>
        </p:sp>
        <p:sp>
          <p:nvSpPr>
            <p:cNvPr id="32" name="TextBox 31">
              <a:extLst>
                <a:ext uri="{FF2B5EF4-FFF2-40B4-BE49-F238E27FC236}">
                  <a16:creationId xmlns:a16="http://schemas.microsoft.com/office/drawing/2014/main" id="{495B2D11-9519-3247-A41D-E0E786D31994}"/>
                </a:ext>
              </a:extLst>
            </p:cNvPr>
            <p:cNvSpPr txBox="1"/>
            <p:nvPr/>
          </p:nvSpPr>
          <p:spPr>
            <a:xfrm>
              <a:off x="6118651" y="3247320"/>
              <a:ext cx="502061" cy="230832"/>
            </a:xfrm>
            <a:prstGeom prst="rect">
              <a:avLst/>
            </a:prstGeom>
            <a:noFill/>
          </p:spPr>
          <p:txBody>
            <a:bodyPr wrap="none" rtlCol="0">
              <a:spAutoFit/>
            </a:bodyPr>
            <a:lstStyle/>
            <a:p>
              <a:r>
                <a:rPr lang="en-US" sz="900" b="1" dirty="0"/>
                <a:t>F2RL3</a:t>
              </a:r>
            </a:p>
          </p:txBody>
        </p:sp>
        <p:sp>
          <p:nvSpPr>
            <p:cNvPr id="33" name="TextBox 32">
              <a:extLst>
                <a:ext uri="{FF2B5EF4-FFF2-40B4-BE49-F238E27FC236}">
                  <a16:creationId xmlns:a16="http://schemas.microsoft.com/office/drawing/2014/main" id="{B1AA858B-D23D-8643-AF13-AEBB6BE9F687}"/>
                </a:ext>
              </a:extLst>
            </p:cNvPr>
            <p:cNvSpPr txBox="1"/>
            <p:nvPr/>
          </p:nvSpPr>
          <p:spPr>
            <a:xfrm>
              <a:off x="2110873" y="2688661"/>
              <a:ext cx="649537" cy="230832"/>
            </a:xfrm>
            <a:prstGeom prst="rect">
              <a:avLst/>
            </a:prstGeom>
            <a:noFill/>
          </p:spPr>
          <p:txBody>
            <a:bodyPr wrap="none" rtlCol="0">
              <a:spAutoFit/>
            </a:bodyPr>
            <a:lstStyle/>
            <a:p>
              <a:r>
                <a:rPr lang="en-US" sz="900" b="1" dirty="0">
                  <a:solidFill>
                    <a:srgbClr val="92D050"/>
                  </a:solidFill>
                </a:rPr>
                <a:t>SLC45A3</a:t>
              </a:r>
            </a:p>
          </p:txBody>
        </p:sp>
        <p:sp>
          <p:nvSpPr>
            <p:cNvPr id="34" name="TextBox 33">
              <a:extLst>
                <a:ext uri="{FF2B5EF4-FFF2-40B4-BE49-F238E27FC236}">
                  <a16:creationId xmlns:a16="http://schemas.microsoft.com/office/drawing/2014/main" id="{2FEA150D-BCBE-FE4E-BB35-304409611D70}"/>
                </a:ext>
              </a:extLst>
            </p:cNvPr>
            <p:cNvSpPr txBox="1"/>
            <p:nvPr/>
          </p:nvSpPr>
          <p:spPr>
            <a:xfrm>
              <a:off x="1671201" y="3000531"/>
              <a:ext cx="540533" cy="230832"/>
            </a:xfrm>
            <a:prstGeom prst="rect">
              <a:avLst/>
            </a:prstGeom>
            <a:noFill/>
          </p:spPr>
          <p:txBody>
            <a:bodyPr wrap="none" rtlCol="0">
              <a:spAutoFit/>
            </a:bodyPr>
            <a:lstStyle/>
            <a:p>
              <a:r>
                <a:rPr lang="en-US" sz="900" b="1" dirty="0">
                  <a:solidFill>
                    <a:srgbClr val="92D050"/>
                  </a:solidFill>
                </a:rPr>
                <a:t>STON2</a:t>
              </a:r>
            </a:p>
          </p:txBody>
        </p:sp>
        <p:sp>
          <p:nvSpPr>
            <p:cNvPr id="35" name="TextBox 34">
              <a:extLst>
                <a:ext uri="{FF2B5EF4-FFF2-40B4-BE49-F238E27FC236}">
                  <a16:creationId xmlns:a16="http://schemas.microsoft.com/office/drawing/2014/main" id="{D52930A2-94B9-314F-8E20-2DAF61635EEB}"/>
                </a:ext>
              </a:extLst>
            </p:cNvPr>
            <p:cNvSpPr txBox="1"/>
            <p:nvPr/>
          </p:nvSpPr>
          <p:spPr>
            <a:xfrm>
              <a:off x="1770877" y="3327254"/>
              <a:ext cx="535724" cy="230832"/>
            </a:xfrm>
            <a:prstGeom prst="rect">
              <a:avLst/>
            </a:prstGeom>
            <a:noFill/>
          </p:spPr>
          <p:txBody>
            <a:bodyPr wrap="none" rtlCol="0">
              <a:spAutoFit/>
            </a:bodyPr>
            <a:lstStyle/>
            <a:p>
              <a:r>
                <a:rPr lang="en-US" sz="900" b="1" dirty="0">
                  <a:solidFill>
                    <a:srgbClr val="92D050"/>
                  </a:solidFill>
                </a:rPr>
                <a:t>NFKB2</a:t>
              </a:r>
            </a:p>
          </p:txBody>
        </p:sp>
        <p:sp>
          <p:nvSpPr>
            <p:cNvPr id="36" name="TextBox 35">
              <a:extLst>
                <a:ext uri="{FF2B5EF4-FFF2-40B4-BE49-F238E27FC236}">
                  <a16:creationId xmlns:a16="http://schemas.microsoft.com/office/drawing/2014/main" id="{62357F5E-AE0D-614B-9FF5-98EF39422D82}"/>
                </a:ext>
              </a:extLst>
            </p:cNvPr>
            <p:cNvSpPr txBox="1"/>
            <p:nvPr/>
          </p:nvSpPr>
          <p:spPr>
            <a:xfrm>
              <a:off x="2423013" y="3050764"/>
              <a:ext cx="591829" cy="230832"/>
            </a:xfrm>
            <a:prstGeom prst="rect">
              <a:avLst/>
            </a:prstGeom>
            <a:noFill/>
          </p:spPr>
          <p:txBody>
            <a:bodyPr wrap="none" rtlCol="0">
              <a:spAutoFit/>
            </a:bodyPr>
            <a:lstStyle/>
            <a:p>
              <a:r>
                <a:rPr lang="en-US" sz="900" b="1" dirty="0">
                  <a:solidFill>
                    <a:schemeClr val="accent4"/>
                  </a:solidFill>
                </a:rPr>
                <a:t>LRPAP1</a:t>
              </a:r>
            </a:p>
          </p:txBody>
        </p:sp>
        <p:sp>
          <p:nvSpPr>
            <p:cNvPr id="37" name="TextBox 36">
              <a:extLst>
                <a:ext uri="{FF2B5EF4-FFF2-40B4-BE49-F238E27FC236}">
                  <a16:creationId xmlns:a16="http://schemas.microsoft.com/office/drawing/2014/main" id="{2F92EB9B-62AF-8A42-8B3C-26A70FF7BF7A}"/>
                </a:ext>
              </a:extLst>
            </p:cNvPr>
            <p:cNvSpPr txBox="1"/>
            <p:nvPr/>
          </p:nvSpPr>
          <p:spPr>
            <a:xfrm>
              <a:off x="2423013" y="3493691"/>
              <a:ext cx="514885" cy="230832"/>
            </a:xfrm>
            <a:prstGeom prst="rect">
              <a:avLst/>
            </a:prstGeom>
            <a:noFill/>
          </p:spPr>
          <p:txBody>
            <a:bodyPr wrap="none" rtlCol="0">
              <a:spAutoFit/>
            </a:bodyPr>
            <a:lstStyle/>
            <a:p>
              <a:r>
                <a:rPr lang="en-US" sz="900" b="1" dirty="0">
                  <a:solidFill>
                    <a:schemeClr val="accent4"/>
                  </a:solidFill>
                </a:rPr>
                <a:t>TTC7B</a:t>
              </a:r>
            </a:p>
          </p:txBody>
        </p:sp>
        <p:sp>
          <p:nvSpPr>
            <p:cNvPr id="39" name="TextBox 38">
              <a:extLst>
                <a:ext uri="{FF2B5EF4-FFF2-40B4-BE49-F238E27FC236}">
                  <a16:creationId xmlns:a16="http://schemas.microsoft.com/office/drawing/2014/main" id="{97FA53C1-0B0F-6F41-A813-51D9A6C04D1D}"/>
                </a:ext>
              </a:extLst>
            </p:cNvPr>
            <p:cNvSpPr txBox="1"/>
            <p:nvPr/>
          </p:nvSpPr>
          <p:spPr>
            <a:xfrm>
              <a:off x="2992703" y="3287765"/>
              <a:ext cx="686406" cy="230832"/>
            </a:xfrm>
            <a:prstGeom prst="rect">
              <a:avLst/>
            </a:prstGeom>
            <a:noFill/>
          </p:spPr>
          <p:txBody>
            <a:bodyPr wrap="none" rtlCol="0">
              <a:spAutoFit/>
            </a:bodyPr>
            <a:lstStyle/>
            <a:p>
              <a:r>
                <a:rPr lang="en-US" sz="900" dirty="0"/>
                <a:t>ATP6V0A1</a:t>
              </a:r>
            </a:p>
          </p:txBody>
        </p:sp>
        <p:sp>
          <p:nvSpPr>
            <p:cNvPr id="40" name="TextBox 39">
              <a:extLst>
                <a:ext uri="{FF2B5EF4-FFF2-40B4-BE49-F238E27FC236}">
                  <a16:creationId xmlns:a16="http://schemas.microsoft.com/office/drawing/2014/main" id="{C4B7285F-744C-AB4C-B5B8-A7575BE2C265}"/>
                </a:ext>
              </a:extLst>
            </p:cNvPr>
            <p:cNvSpPr txBox="1"/>
            <p:nvPr/>
          </p:nvSpPr>
          <p:spPr>
            <a:xfrm>
              <a:off x="3083560" y="2804077"/>
              <a:ext cx="742511" cy="230832"/>
            </a:xfrm>
            <a:prstGeom prst="rect">
              <a:avLst/>
            </a:prstGeom>
            <a:noFill/>
          </p:spPr>
          <p:txBody>
            <a:bodyPr wrap="none" rtlCol="0">
              <a:spAutoFit/>
            </a:bodyPr>
            <a:lstStyle/>
            <a:p>
              <a:r>
                <a:rPr lang="en-US" sz="900" dirty="0"/>
                <a:t>ARHGAP19</a:t>
              </a:r>
            </a:p>
          </p:txBody>
        </p:sp>
        <p:sp>
          <p:nvSpPr>
            <p:cNvPr id="41" name="TextBox 40">
              <a:extLst>
                <a:ext uri="{FF2B5EF4-FFF2-40B4-BE49-F238E27FC236}">
                  <a16:creationId xmlns:a16="http://schemas.microsoft.com/office/drawing/2014/main" id="{B8B68DE4-4796-AB4E-88A1-673D005B0C4D}"/>
                </a:ext>
              </a:extLst>
            </p:cNvPr>
            <p:cNvSpPr txBox="1"/>
            <p:nvPr/>
          </p:nvSpPr>
          <p:spPr>
            <a:xfrm>
              <a:off x="3207358" y="3654941"/>
              <a:ext cx="532518" cy="230832"/>
            </a:xfrm>
            <a:prstGeom prst="rect">
              <a:avLst/>
            </a:prstGeom>
            <a:noFill/>
          </p:spPr>
          <p:txBody>
            <a:bodyPr wrap="none" rtlCol="0">
              <a:spAutoFit/>
            </a:bodyPr>
            <a:lstStyle/>
            <a:p>
              <a:r>
                <a:rPr lang="en-US" sz="900" b="1" dirty="0">
                  <a:solidFill>
                    <a:schemeClr val="accent4"/>
                  </a:solidFill>
                </a:rPr>
                <a:t>NTRK1</a:t>
              </a:r>
            </a:p>
          </p:txBody>
        </p:sp>
        <p:sp>
          <p:nvSpPr>
            <p:cNvPr id="42" name="TextBox 41">
              <a:extLst>
                <a:ext uri="{FF2B5EF4-FFF2-40B4-BE49-F238E27FC236}">
                  <a16:creationId xmlns:a16="http://schemas.microsoft.com/office/drawing/2014/main" id="{CFFC29F4-4427-5048-A78D-3AD59EDADFF3}"/>
                </a:ext>
              </a:extLst>
            </p:cNvPr>
            <p:cNvSpPr txBox="1"/>
            <p:nvPr/>
          </p:nvSpPr>
          <p:spPr>
            <a:xfrm>
              <a:off x="3459191" y="2506203"/>
              <a:ext cx="599844" cy="230832"/>
            </a:xfrm>
            <a:prstGeom prst="rect">
              <a:avLst/>
            </a:prstGeom>
            <a:noFill/>
          </p:spPr>
          <p:txBody>
            <a:bodyPr wrap="none" rtlCol="0">
              <a:spAutoFit/>
            </a:bodyPr>
            <a:lstStyle/>
            <a:p>
              <a:r>
                <a:rPr lang="en-US" sz="900" dirty="0"/>
                <a:t>SH2D2A</a:t>
              </a:r>
            </a:p>
          </p:txBody>
        </p:sp>
        <p:sp>
          <p:nvSpPr>
            <p:cNvPr id="43" name="TextBox 42">
              <a:extLst>
                <a:ext uri="{FF2B5EF4-FFF2-40B4-BE49-F238E27FC236}">
                  <a16:creationId xmlns:a16="http://schemas.microsoft.com/office/drawing/2014/main" id="{E9F7BA32-250D-394B-A86D-A08B1DC42786}"/>
                </a:ext>
              </a:extLst>
            </p:cNvPr>
            <p:cNvSpPr txBox="1"/>
            <p:nvPr/>
          </p:nvSpPr>
          <p:spPr>
            <a:xfrm>
              <a:off x="3743883" y="2697998"/>
              <a:ext cx="611065" cy="230832"/>
            </a:xfrm>
            <a:prstGeom prst="rect">
              <a:avLst/>
            </a:prstGeom>
            <a:noFill/>
          </p:spPr>
          <p:txBody>
            <a:bodyPr wrap="none" rtlCol="0">
              <a:spAutoFit/>
            </a:bodyPr>
            <a:lstStyle/>
            <a:p>
              <a:r>
                <a:rPr lang="en-US" sz="900" b="1" dirty="0">
                  <a:solidFill>
                    <a:srgbClr val="0070C0"/>
                  </a:solidFill>
                </a:rPr>
                <a:t>SIPA1L2</a:t>
              </a:r>
            </a:p>
          </p:txBody>
        </p:sp>
        <p:sp>
          <p:nvSpPr>
            <p:cNvPr id="44" name="TextBox 43">
              <a:extLst>
                <a:ext uri="{FF2B5EF4-FFF2-40B4-BE49-F238E27FC236}">
                  <a16:creationId xmlns:a16="http://schemas.microsoft.com/office/drawing/2014/main" id="{B4AB3B37-FE2E-674B-87B1-2D13005FBE81}"/>
                </a:ext>
              </a:extLst>
            </p:cNvPr>
            <p:cNvSpPr txBox="1"/>
            <p:nvPr/>
          </p:nvSpPr>
          <p:spPr>
            <a:xfrm>
              <a:off x="3725660" y="3078390"/>
              <a:ext cx="619080" cy="230832"/>
            </a:xfrm>
            <a:prstGeom prst="rect">
              <a:avLst/>
            </a:prstGeom>
            <a:noFill/>
          </p:spPr>
          <p:txBody>
            <a:bodyPr wrap="none" rtlCol="0">
              <a:spAutoFit/>
            </a:bodyPr>
            <a:lstStyle/>
            <a:p>
              <a:r>
                <a:rPr lang="en-US" sz="900" b="1" dirty="0">
                  <a:solidFill>
                    <a:schemeClr val="accent4"/>
                  </a:solidFill>
                </a:rPr>
                <a:t>SEMA6B</a:t>
              </a:r>
            </a:p>
          </p:txBody>
        </p:sp>
        <p:sp>
          <p:nvSpPr>
            <p:cNvPr id="45" name="TextBox 44">
              <a:extLst>
                <a:ext uri="{FF2B5EF4-FFF2-40B4-BE49-F238E27FC236}">
                  <a16:creationId xmlns:a16="http://schemas.microsoft.com/office/drawing/2014/main" id="{79A0BF5F-F337-464D-87B6-79868B9D8B7E}"/>
                </a:ext>
              </a:extLst>
            </p:cNvPr>
            <p:cNvSpPr txBox="1"/>
            <p:nvPr/>
          </p:nvSpPr>
          <p:spPr>
            <a:xfrm>
              <a:off x="3774061" y="3477836"/>
              <a:ext cx="615874" cy="230832"/>
            </a:xfrm>
            <a:prstGeom prst="rect">
              <a:avLst/>
            </a:prstGeom>
            <a:noFill/>
          </p:spPr>
          <p:txBody>
            <a:bodyPr wrap="none" rtlCol="0">
              <a:spAutoFit/>
            </a:bodyPr>
            <a:lstStyle/>
            <a:p>
              <a:r>
                <a:rPr lang="en-US" sz="900" b="1" dirty="0">
                  <a:solidFill>
                    <a:schemeClr val="accent4"/>
                  </a:solidFill>
                </a:rPr>
                <a:t>ARPC1B</a:t>
              </a:r>
            </a:p>
          </p:txBody>
        </p:sp>
        <p:sp>
          <p:nvSpPr>
            <p:cNvPr id="46" name="TextBox 45">
              <a:extLst>
                <a:ext uri="{FF2B5EF4-FFF2-40B4-BE49-F238E27FC236}">
                  <a16:creationId xmlns:a16="http://schemas.microsoft.com/office/drawing/2014/main" id="{97C98A37-46C3-C545-81AD-AFEAEBF0F00B}"/>
                </a:ext>
              </a:extLst>
            </p:cNvPr>
            <p:cNvSpPr txBox="1"/>
            <p:nvPr/>
          </p:nvSpPr>
          <p:spPr>
            <a:xfrm>
              <a:off x="4324039" y="2540662"/>
              <a:ext cx="516488" cy="230832"/>
            </a:xfrm>
            <a:prstGeom prst="rect">
              <a:avLst/>
            </a:prstGeom>
            <a:noFill/>
          </p:spPr>
          <p:txBody>
            <a:bodyPr wrap="none" rtlCol="0">
              <a:spAutoFit/>
            </a:bodyPr>
            <a:lstStyle/>
            <a:p>
              <a:r>
                <a:rPr lang="en-US" sz="900" dirty="0"/>
                <a:t>MDM2</a:t>
              </a:r>
            </a:p>
          </p:txBody>
        </p:sp>
        <p:sp>
          <p:nvSpPr>
            <p:cNvPr id="47" name="TextBox 46">
              <a:extLst>
                <a:ext uri="{FF2B5EF4-FFF2-40B4-BE49-F238E27FC236}">
                  <a16:creationId xmlns:a16="http://schemas.microsoft.com/office/drawing/2014/main" id="{A4383EE9-0256-8345-A695-3931E347438B}"/>
                </a:ext>
              </a:extLst>
            </p:cNvPr>
            <p:cNvSpPr txBox="1"/>
            <p:nvPr/>
          </p:nvSpPr>
          <p:spPr>
            <a:xfrm>
              <a:off x="4293820" y="3791230"/>
              <a:ext cx="410690" cy="230832"/>
            </a:xfrm>
            <a:prstGeom prst="rect">
              <a:avLst/>
            </a:prstGeom>
            <a:noFill/>
          </p:spPr>
          <p:txBody>
            <a:bodyPr wrap="none" rtlCol="0">
              <a:spAutoFit/>
            </a:bodyPr>
            <a:lstStyle/>
            <a:p>
              <a:r>
                <a:rPr lang="en-US" sz="900" dirty="0"/>
                <a:t>PPIF</a:t>
              </a:r>
            </a:p>
          </p:txBody>
        </p:sp>
        <p:sp>
          <p:nvSpPr>
            <p:cNvPr id="48" name="TextBox 47">
              <a:extLst>
                <a:ext uri="{FF2B5EF4-FFF2-40B4-BE49-F238E27FC236}">
                  <a16:creationId xmlns:a16="http://schemas.microsoft.com/office/drawing/2014/main" id="{9E848E69-1BB5-A745-8DD6-81F1C7E8262D}"/>
                </a:ext>
              </a:extLst>
            </p:cNvPr>
            <p:cNvSpPr txBox="1"/>
            <p:nvPr/>
          </p:nvSpPr>
          <p:spPr>
            <a:xfrm>
              <a:off x="4378485" y="2898843"/>
              <a:ext cx="619080" cy="230832"/>
            </a:xfrm>
            <a:prstGeom prst="rect">
              <a:avLst/>
            </a:prstGeom>
            <a:noFill/>
          </p:spPr>
          <p:txBody>
            <a:bodyPr wrap="none" rtlCol="0">
              <a:spAutoFit/>
            </a:bodyPr>
            <a:lstStyle/>
            <a:p>
              <a:r>
                <a:rPr lang="en-US" sz="900" b="1" dirty="0">
                  <a:solidFill>
                    <a:schemeClr val="accent1"/>
                  </a:solidFill>
                </a:rPr>
                <a:t>SEMA7A</a:t>
              </a:r>
            </a:p>
          </p:txBody>
        </p:sp>
        <p:sp>
          <p:nvSpPr>
            <p:cNvPr id="49" name="TextBox 48">
              <a:extLst>
                <a:ext uri="{FF2B5EF4-FFF2-40B4-BE49-F238E27FC236}">
                  <a16:creationId xmlns:a16="http://schemas.microsoft.com/office/drawing/2014/main" id="{1B3D61C7-A76A-7C4C-A9B8-0222F74E97DA}"/>
                </a:ext>
              </a:extLst>
            </p:cNvPr>
            <p:cNvSpPr txBox="1"/>
            <p:nvPr/>
          </p:nvSpPr>
          <p:spPr>
            <a:xfrm>
              <a:off x="4517019" y="3223519"/>
              <a:ext cx="577402" cy="230832"/>
            </a:xfrm>
            <a:prstGeom prst="rect">
              <a:avLst/>
            </a:prstGeom>
            <a:noFill/>
          </p:spPr>
          <p:txBody>
            <a:bodyPr wrap="none" rtlCol="0">
              <a:spAutoFit/>
            </a:bodyPr>
            <a:lstStyle/>
            <a:p>
              <a:r>
                <a:rPr lang="en-US" sz="900" b="1" dirty="0">
                  <a:solidFill>
                    <a:schemeClr val="accent1"/>
                  </a:solidFill>
                </a:rPr>
                <a:t>STK17A</a:t>
              </a:r>
            </a:p>
          </p:txBody>
        </p:sp>
        <p:sp>
          <p:nvSpPr>
            <p:cNvPr id="50" name="TextBox 49">
              <a:extLst>
                <a:ext uri="{FF2B5EF4-FFF2-40B4-BE49-F238E27FC236}">
                  <a16:creationId xmlns:a16="http://schemas.microsoft.com/office/drawing/2014/main" id="{FDFD41BF-EE19-7445-9BD0-230010077F97}"/>
                </a:ext>
              </a:extLst>
            </p:cNvPr>
            <p:cNvSpPr txBox="1"/>
            <p:nvPr/>
          </p:nvSpPr>
          <p:spPr>
            <a:xfrm>
              <a:off x="4666352" y="3478503"/>
              <a:ext cx="649537" cy="230832"/>
            </a:xfrm>
            <a:prstGeom prst="rect">
              <a:avLst/>
            </a:prstGeom>
            <a:noFill/>
          </p:spPr>
          <p:txBody>
            <a:bodyPr wrap="none" rtlCol="0">
              <a:spAutoFit/>
            </a:bodyPr>
            <a:lstStyle/>
            <a:p>
              <a:r>
                <a:rPr lang="en-US" sz="900" b="1" dirty="0">
                  <a:solidFill>
                    <a:schemeClr val="accent1"/>
                  </a:solidFill>
                </a:rPr>
                <a:t>SLC20A2</a:t>
              </a:r>
            </a:p>
          </p:txBody>
        </p:sp>
        <p:sp>
          <p:nvSpPr>
            <p:cNvPr id="51" name="TextBox 50">
              <a:extLst>
                <a:ext uri="{FF2B5EF4-FFF2-40B4-BE49-F238E27FC236}">
                  <a16:creationId xmlns:a16="http://schemas.microsoft.com/office/drawing/2014/main" id="{D27C6D6C-FB3E-D245-A2B7-2ABB8431C004}"/>
                </a:ext>
              </a:extLst>
            </p:cNvPr>
            <p:cNvSpPr txBox="1"/>
            <p:nvPr/>
          </p:nvSpPr>
          <p:spPr>
            <a:xfrm>
              <a:off x="3611099" y="3803878"/>
              <a:ext cx="649537" cy="230832"/>
            </a:xfrm>
            <a:prstGeom prst="rect">
              <a:avLst/>
            </a:prstGeom>
            <a:noFill/>
          </p:spPr>
          <p:txBody>
            <a:bodyPr wrap="none" rtlCol="0">
              <a:spAutoFit/>
            </a:bodyPr>
            <a:lstStyle/>
            <a:p>
              <a:r>
                <a:rPr lang="en-US" sz="900" b="1" dirty="0">
                  <a:solidFill>
                    <a:schemeClr val="accent1"/>
                  </a:solidFill>
                </a:rPr>
                <a:t>SLC20A2</a:t>
              </a:r>
            </a:p>
          </p:txBody>
        </p:sp>
        <p:sp>
          <p:nvSpPr>
            <p:cNvPr id="52" name="Rectangle 51">
              <a:extLst>
                <a:ext uri="{FF2B5EF4-FFF2-40B4-BE49-F238E27FC236}">
                  <a16:creationId xmlns:a16="http://schemas.microsoft.com/office/drawing/2014/main" id="{D7F1D5AC-56B9-E043-B183-28384B9C1D58}"/>
                </a:ext>
              </a:extLst>
            </p:cNvPr>
            <p:cNvSpPr/>
            <p:nvPr/>
          </p:nvSpPr>
          <p:spPr>
            <a:xfrm>
              <a:off x="6508281" y="2556891"/>
              <a:ext cx="516488" cy="230832"/>
            </a:xfrm>
            <a:prstGeom prst="rect">
              <a:avLst/>
            </a:prstGeom>
          </p:spPr>
          <p:txBody>
            <a:bodyPr wrap="none">
              <a:spAutoFit/>
            </a:bodyPr>
            <a:lstStyle/>
            <a:p>
              <a:r>
                <a:rPr lang="is-IS" sz="900" dirty="0"/>
                <a:t>TUBB3</a:t>
              </a:r>
              <a:endParaRPr lang="en-US" sz="900" dirty="0"/>
            </a:p>
          </p:txBody>
        </p:sp>
        <p:sp>
          <p:nvSpPr>
            <p:cNvPr id="53" name="Rectangle 52">
              <a:extLst>
                <a:ext uri="{FF2B5EF4-FFF2-40B4-BE49-F238E27FC236}">
                  <a16:creationId xmlns:a16="http://schemas.microsoft.com/office/drawing/2014/main" id="{C4E15657-6DE0-C54C-8ACC-65CC6AE163E9}"/>
                </a:ext>
              </a:extLst>
            </p:cNvPr>
            <p:cNvSpPr/>
            <p:nvPr/>
          </p:nvSpPr>
          <p:spPr>
            <a:xfrm>
              <a:off x="6963694" y="2232648"/>
              <a:ext cx="588623" cy="369332"/>
            </a:xfrm>
            <a:prstGeom prst="rect">
              <a:avLst/>
            </a:prstGeom>
          </p:spPr>
          <p:txBody>
            <a:bodyPr wrap="none">
              <a:spAutoFit/>
            </a:bodyPr>
            <a:lstStyle/>
            <a:p>
              <a:r>
                <a:rPr lang="is-IS" sz="900" dirty="0"/>
                <a:t>LAMC2</a:t>
              </a:r>
              <a:r>
                <a:rPr lang="is-IS" dirty="0"/>
                <a:t> </a:t>
              </a:r>
              <a:endParaRPr lang="en-US" dirty="0"/>
            </a:p>
          </p:txBody>
        </p:sp>
        <p:sp>
          <p:nvSpPr>
            <p:cNvPr id="54" name="Rectangle 53">
              <a:extLst>
                <a:ext uri="{FF2B5EF4-FFF2-40B4-BE49-F238E27FC236}">
                  <a16:creationId xmlns:a16="http://schemas.microsoft.com/office/drawing/2014/main" id="{E17E9C9E-9F67-404C-85DC-6B74954086BE}"/>
                </a:ext>
              </a:extLst>
            </p:cNvPr>
            <p:cNvSpPr/>
            <p:nvPr/>
          </p:nvSpPr>
          <p:spPr>
            <a:xfrm>
              <a:off x="6720922" y="3671363"/>
              <a:ext cx="524503" cy="230832"/>
            </a:xfrm>
            <a:prstGeom prst="rect">
              <a:avLst/>
            </a:prstGeom>
          </p:spPr>
          <p:txBody>
            <a:bodyPr wrap="none">
              <a:spAutoFit/>
            </a:bodyPr>
            <a:lstStyle/>
            <a:p>
              <a:r>
                <a:rPr lang="is-IS" sz="900" dirty="0"/>
                <a:t>LAMA2</a:t>
              </a:r>
              <a:endParaRPr lang="en-US" sz="900" dirty="0"/>
            </a:p>
          </p:txBody>
        </p:sp>
        <p:sp>
          <p:nvSpPr>
            <p:cNvPr id="55" name="Rectangle 54">
              <a:extLst>
                <a:ext uri="{FF2B5EF4-FFF2-40B4-BE49-F238E27FC236}">
                  <a16:creationId xmlns:a16="http://schemas.microsoft.com/office/drawing/2014/main" id="{197CA370-B159-204B-B68E-C401C07EAB90}"/>
                </a:ext>
              </a:extLst>
            </p:cNvPr>
            <p:cNvSpPr/>
            <p:nvPr/>
          </p:nvSpPr>
          <p:spPr>
            <a:xfrm>
              <a:off x="7032352" y="2868010"/>
              <a:ext cx="474810" cy="230832"/>
            </a:xfrm>
            <a:prstGeom prst="rect">
              <a:avLst/>
            </a:prstGeom>
          </p:spPr>
          <p:txBody>
            <a:bodyPr wrap="none">
              <a:spAutoFit/>
            </a:bodyPr>
            <a:lstStyle/>
            <a:p>
              <a:r>
                <a:rPr lang="is-IS" sz="900" dirty="0"/>
                <a:t>DOK1</a:t>
              </a:r>
              <a:endParaRPr lang="en-US" sz="900" dirty="0"/>
            </a:p>
          </p:txBody>
        </p:sp>
        <p:sp>
          <p:nvSpPr>
            <p:cNvPr id="56" name="Rectangle 55">
              <a:extLst>
                <a:ext uri="{FF2B5EF4-FFF2-40B4-BE49-F238E27FC236}">
                  <a16:creationId xmlns:a16="http://schemas.microsoft.com/office/drawing/2014/main" id="{AEAF02BF-5B8B-0245-ACCC-05588219C8F5}"/>
                </a:ext>
              </a:extLst>
            </p:cNvPr>
            <p:cNvSpPr/>
            <p:nvPr/>
          </p:nvSpPr>
          <p:spPr>
            <a:xfrm>
              <a:off x="7215077" y="2632449"/>
              <a:ext cx="453970" cy="230832"/>
            </a:xfrm>
            <a:prstGeom prst="rect">
              <a:avLst/>
            </a:prstGeom>
          </p:spPr>
          <p:txBody>
            <a:bodyPr wrap="none">
              <a:spAutoFit/>
            </a:bodyPr>
            <a:lstStyle/>
            <a:p>
              <a:r>
                <a:rPr lang="is-IS" sz="900" dirty="0"/>
                <a:t>SLIT1</a:t>
              </a:r>
              <a:endParaRPr lang="en-US" sz="900" dirty="0"/>
            </a:p>
          </p:txBody>
        </p:sp>
        <p:sp>
          <p:nvSpPr>
            <p:cNvPr id="57" name="Rectangle 56">
              <a:extLst>
                <a:ext uri="{FF2B5EF4-FFF2-40B4-BE49-F238E27FC236}">
                  <a16:creationId xmlns:a16="http://schemas.microsoft.com/office/drawing/2014/main" id="{15497A40-17DE-2F45-8181-360A18481622}"/>
                </a:ext>
              </a:extLst>
            </p:cNvPr>
            <p:cNvSpPr/>
            <p:nvPr/>
          </p:nvSpPr>
          <p:spPr>
            <a:xfrm>
              <a:off x="7661539" y="2576308"/>
              <a:ext cx="524503" cy="230832"/>
            </a:xfrm>
            <a:prstGeom prst="rect">
              <a:avLst/>
            </a:prstGeom>
          </p:spPr>
          <p:txBody>
            <a:bodyPr wrap="none">
              <a:spAutoFit/>
            </a:bodyPr>
            <a:lstStyle/>
            <a:p>
              <a:r>
                <a:rPr lang="is-IS" sz="900" dirty="0"/>
                <a:t>LAMA1</a:t>
              </a:r>
              <a:endParaRPr lang="en-US" sz="900" dirty="0"/>
            </a:p>
          </p:txBody>
        </p:sp>
        <p:sp>
          <p:nvSpPr>
            <p:cNvPr id="58" name="Rectangle 57">
              <a:extLst>
                <a:ext uri="{FF2B5EF4-FFF2-40B4-BE49-F238E27FC236}">
                  <a16:creationId xmlns:a16="http://schemas.microsoft.com/office/drawing/2014/main" id="{75A2A9D7-8C22-9046-93CB-9D1666CD555E}"/>
                </a:ext>
              </a:extLst>
            </p:cNvPr>
            <p:cNvSpPr/>
            <p:nvPr/>
          </p:nvSpPr>
          <p:spPr>
            <a:xfrm>
              <a:off x="6971957" y="3264859"/>
              <a:ext cx="1324402" cy="230832"/>
            </a:xfrm>
            <a:prstGeom prst="rect">
              <a:avLst/>
            </a:prstGeom>
          </p:spPr>
          <p:txBody>
            <a:bodyPr wrap="none">
              <a:spAutoFit/>
            </a:bodyPr>
            <a:lstStyle/>
            <a:p>
              <a:r>
                <a:rPr lang="is-IS" sz="900" dirty="0"/>
                <a:t>SPTB	SRC</a:t>
              </a:r>
              <a:endParaRPr lang="en-US" sz="900" dirty="0"/>
            </a:p>
          </p:txBody>
        </p:sp>
        <p:sp>
          <p:nvSpPr>
            <p:cNvPr id="60" name="Rectangle 59">
              <a:extLst>
                <a:ext uri="{FF2B5EF4-FFF2-40B4-BE49-F238E27FC236}">
                  <a16:creationId xmlns:a16="http://schemas.microsoft.com/office/drawing/2014/main" id="{7806E786-115A-7A4D-A55F-A3F4B96900BA}"/>
                </a:ext>
              </a:extLst>
            </p:cNvPr>
            <p:cNvSpPr/>
            <p:nvPr/>
          </p:nvSpPr>
          <p:spPr>
            <a:xfrm>
              <a:off x="7299229" y="2987799"/>
              <a:ext cx="521297" cy="230832"/>
            </a:xfrm>
            <a:prstGeom prst="rect">
              <a:avLst/>
            </a:prstGeom>
          </p:spPr>
          <p:txBody>
            <a:bodyPr wrap="none">
              <a:spAutoFit/>
            </a:bodyPr>
            <a:lstStyle/>
            <a:p>
              <a:r>
                <a:rPr lang="is-IS" sz="900" dirty="0"/>
                <a:t>EFNB1</a:t>
              </a:r>
              <a:endParaRPr lang="en-US" sz="900" dirty="0"/>
            </a:p>
          </p:txBody>
        </p:sp>
        <p:sp>
          <p:nvSpPr>
            <p:cNvPr id="61" name="Rectangle 60">
              <a:extLst>
                <a:ext uri="{FF2B5EF4-FFF2-40B4-BE49-F238E27FC236}">
                  <a16:creationId xmlns:a16="http://schemas.microsoft.com/office/drawing/2014/main" id="{E24EE8EA-F174-B940-BE97-D61A9A3F87C8}"/>
                </a:ext>
              </a:extLst>
            </p:cNvPr>
            <p:cNvSpPr/>
            <p:nvPr/>
          </p:nvSpPr>
          <p:spPr>
            <a:xfrm>
              <a:off x="7895719" y="2946018"/>
              <a:ext cx="452368" cy="230832"/>
            </a:xfrm>
            <a:prstGeom prst="rect">
              <a:avLst/>
            </a:prstGeom>
          </p:spPr>
          <p:txBody>
            <a:bodyPr wrap="none">
              <a:spAutoFit/>
            </a:bodyPr>
            <a:lstStyle/>
            <a:p>
              <a:r>
                <a:rPr lang="is-IS" sz="900" dirty="0"/>
                <a:t>VASP</a:t>
              </a:r>
              <a:endParaRPr lang="en-US" sz="900" dirty="0"/>
            </a:p>
          </p:txBody>
        </p:sp>
        <p:sp>
          <p:nvSpPr>
            <p:cNvPr id="62" name="Rectangle 61">
              <a:extLst>
                <a:ext uri="{FF2B5EF4-FFF2-40B4-BE49-F238E27FC236}">
                  <a16:creationId xmlns:a16="http://schemas.microsoft.com/office/drawing/2014/main" id="{C26EF91C-3DD5-CD47-A055-8693E8D7F5FF}"/>
                </a:ext>
              </a:extLst>
            </p:cNvPr>
            <p:cNvSpPr/>
            <p:nvPr/>
          </p:nvSpPr>
          <p:spPr>
            <a:xfrm>
              <a:off x="7924435" y="3278098"/>
              <a:ext cx="474810" cy="230832"/>
            </a:xfrm>
            <a:prstGeom prst="rect">
              <a:avLst/>
            </a:prstGeom>
          </p:spPr>
          <p:txBody>
            <a:bodyPr wrap="none">
              <a:spAutoFit/>
            </a:bodyPr>
            <a:lstStyle/>
            <a:p>
              <a:r>
                <a:rPr lang="is-IS" sz="900" dirty="0"/>
                <a:t>BDNF</a:t>
              </a:r>
              <a:endParaRPr lang="en-US" sz="900" dirty="0"/>
            </a:p>
          </p:txBody>
        </p:sp>
        <p:sp>
          <p:nvSpPr>
            <p:cNvPr id="63" name="Rectangle 62">
              <a:extLst>
                <a:ext uri="{FF2B5EF4-FFF2-40B4-BE49-F238E27FC236}">
                  <a16:creationId xmlns:a16="http://schemas.microsoft.com/office/drawing/2014/main" id="{982F3722-6D02-904E-9DA9-27DC597AEFB5}"/>
                </a:ext>
              </a:extLst>
            </p:cNvPr>
            <p:cNvSpPr/>
            <p:nvPr/>
          </p:nvSpPr>
          <p:spPr>
            <a:xfrm>
              <a:off x="7068550" y="2470384"/>
              <a:ext cx="615874" cy="230832"/>
            </a:xfrm>
            <a:prstGeom prst="rect">
              <a:avLst/>
            </a:prstGeom>
          </p:spPr>
          <p:txBody>
            <a:bodyPr wrap="none">
              <a:spAutoFit/>
            </a:bodyPr>
            <a:lstStyle/>
            <a:p>
              <a:r>
                <a:rPr lang="is-IS" sz="900" dirty="0"/>
                <a:t>SEMA3G</a:t>
              </a:r>
              <a:endParaRPr lang="en-US" sz="900" dirty="0"/>
            </a:p>
          </p:txBody>
        </p:sp>
        <p:sp>
          <p:nvSpPr>
            <p:cNvPr id="64" name="Rectangle 63">
              <a:extLst>
                <a:ext uri="{FF2B5EF4-FFF2-40B4-BE49-F238E27FC236}">
                  <a16:creationId xmlns:a16="http://schemas.microsoft.com/office/drawing/2014/main" id="{516E7C0B-D568-4347-A292-F52762F20255}"/>
                </a:ext>
              </a:extLst>
            </p:cNvPr>
            <p:cNvSpPr/>
            <p:nvPr/>
          </p:nvSpPr>
          <p:spPr>
            <a:xfrm>
              <a:off x="6836666" y="3491269"/>
              <a:ext cx="604653" cy="230832"/>
            </a:xfrm>
            <a:prstGeom prst="rect">
              <a:avLst/>
            </a:prstGeom>
          </p:spPr>
          <p:txBody>
            <a:bodyPr wrap="none">
              <a:spAutoFit/>
            </a:bodyPr>
            <a:lstStyle/>
            <a:p>
              <a:r>
                <a:rPr lang="is-IS" sz="900" dirty="0"/>
                <a:t>SEMA7A</a:t>
              </a:r>
              <a:endParaRPr lang="en-US" dirty="0"/>
            </a:p>
          </p:txBody>
        </p:sp>
        <p:sp>
          <p:nvSpPr>
            <p:cNvPr id="65" name="Rectangle 64">
              <a:extLst>
                <a:ext uri="{FF2B5EF4-FFF2-40B4-BE49-F238E27FC236}">
                  <a16:creationId xmlns:a16="http://schemas.microsoft.com/office/drawing/2014/main" id="{BE64180A-5B98-464C-8EE0-C1BE57CBECF7}"/>
                </a:ext>
              </a:extLst>
            </p:cNvPr>
            <p:cNvSpPr/>
            <p:nvPr/>
          </p:nvSpPr>
          <p:spPr>
            <a:xfrm>
              <a:off x="7680119" y="3122976"/>
              <a:ext cx="527709" cy="230832"/>
            </a:xfrm>
            <a:prstGeom prst="rect">
              <a:avLst/>
            </a:prstGeom>
          </p:spPr>
          <p:txBody>
            <a:bodyPr wrap="none">
              <a:spAutoFit/>
            </a:bodyPr>
            <a:lstStyle/>
            <a:p>
              <a:r>
                <a:rPr lang="is-IS" sz="900" dirty="0"/>
                <a:t>EPHB3</a:t>
              </a:r>
              <a:endParaRPr lang="en-US" sz="900" dirty="0"/>
            </a:p>
          </p:txBody>
        </p:sp>
        <p:sp>
          <p:nvSpPr>
            <p:cNvPr id="66" name="Rectangle 65">
              <a:extLst>
                <a:ext uri="{FF2B5EF4-FFF2-40B4-BE49-F238E27FC236}">
                  <a16:creationId xmlns:a16="http://schemas.microsoft.com/office/drawing/2014/main" id="{60AE804B-D726-8E4E-9074-AF879C64A442}"/>
                </a:ext>
              </a:extLst>
            </p:cNvPr>
            <p:cNvSpPr/>
            <p:nvPr/>
          </p:nvSpPr>
          <p:spPr>
            <a:xfrm>
              <a:off x="6841049" y="2696944"/>
              <a:ext cx="487634" cy="230832"/>
            </a:xfrm>
            <a:prstGeom prst="rect">
              <a:avLst/>
            </a:prstGeom>
          </p:spPr>
          <p:txBody>
            <a:bodyPr wrap="none">
              <a:spAutoFit/>
            </a:bodyPr>
            <a:lstStyle/>
            <a:p>
              <a:r>
                <a:rPr lang="is-IS" sz="900" dirty="0"/>
                <a:t>GAB2 </a:t>
              </a:r>
              <a:endParaRPr lang="en-US" sz="900" dirty="0"/>
            </a:p>
          </p:txBody>
        </p:sp>
        <p:sp>
          <p:nvSpPr>
            <p:cNvPr id="67" name="Rectangle 66">
              <a:extLst>
                <a:ext uri="{FF2B5EF4-FFF2-40B4-BE49-F238E27FC236}">
                  <a16:creationId xmlns:a16="http://schemas.microsoft.com/office/drawing/2014/main" id="{63016028-704E-E84A-9FAA-07E4C0ACA375}"/>
                </a:ext>
              </a:extLst>
            </p:cNvPr>
            <p:cNvSpPr/>
            <p:nvPr/>
          </p:nvSpPr>
          <p:spPr>
            <a:xfrm>
              <a:off x="6974485" y="3081078"/>
              <a:ext cx="489598" cy="230832"/>
            </a:xfrm>
            <a:prstGeom prst="rect">
              <a:avLst/>
            </a:prstGeom>
          </p:spPr>
          <p:txBody>
            <a:bodyPr wrap="square">
              <a:spAutoFit/>
            </a:bodyPr>
            <a:lstStyle/>
            <a:p>
              <a:r>
                <a:rPr lang="is-IS" sz="900" dirty="0"/>
                <a:t>BSG</a:t>
              </a:r>
              <a:endParaRPr lang="en-US" sz="900" dirty="0"/>
            </a:p>
          </p:txBody>
        </p:sp>
        <p:sp>
          <p:nvSpPr>
            <p:cNvPr id="68" name="Rectangle 67">
              <a:extLst>
                <a:ext uri="{FF2B5EF4-FFF2-40B4-BE49-F238E27FC236}">
                  <a16:creationId xmlns:a16="http://schemas.microsoft.com/office/drawing/2014/main" id="{D3EF23E9-228E-7F4C-ABAE-04D57F17BB11}"/>
                </a:ext>
              </a:extLst>
            </p:cNvPr>
            <p:cNvSpPr/>
            <p:nvPr/>
          </p:nvSpPr>
          <p:spPr>
            <a:xfrm>
              <a:off x="7360337" y="2789127"/>
              <a:ext cx="482824" cy="230832"/>
            </a:xfrm>
            <a:prstGeom prst="rect">
              <a:avLst/>
            </a:prstGeom>
          </p:spPr>
          <p:txBody>
            <a:bodyPr wrap="none">
              <a:spAutoFit/>
            </a:bodyPr>
            <a:lstStyle/>
            <a:p>
              <a:r>
                <a:rPr lang="is-IS" sz="900" dirty="0"/>
                <a:t>RELN </a:t>
              </a:r>
              <a:endParaRPr lang="en-US" sz="900" dirty="0"/>
            </a:p>
          </p:txBody>
        </p:sp>
        <p:sp>
          <p:nvSpPr>
            <p:cNvPr id="69" name="Rectangle 68">
              <a:extLst>
                <a:ext uri="{FF2B5EF4-FFF2-40B4-BE49-F238E27FC236}">
                  <a16:creationId xmlns:a16="http://schemas.microsoft.com/office/drawing/2014/main" id="{67BFA61A-F882-E64B-B606-DAAC6431D1BD}"/>
                </a:ext>
              </a:extLst>
            </p:cNvPr>
            <p:cNvSpPr/>
            <p:nvPr/>
          </p:nvSpPr>
          <p:spPr>
            <a:xfrm>
              <a:off x="6469393" y="3782357"/>
              <a:ext cx="513282" cy="230832"/>
            </a:xfrm>
            <a:prstGeom prst="rect">
              <a:avLst/>
            </a:prstGeom>
          </p:spPr>
          <p:txBody>
            <a:bodyPr wrap="none">
              <a:spAutoFit/>
            </a:bodyPr>
            <a:lstStyle/>
            <a:p>
              <a:r>
                <a:rPr lang="is-IS" sz="900" dirty="0"/>
                <a:t>PALLD</a:t>
              </a:r>
              <a:endParaRPr lang="en-US" sz="900" dirty="0"/>
            </a:p>
          </p:txBody>
        </p:sp>
        <p:sp>
          <p:nvSpPr>
            <p:cNvPr id="70" name="Rectangle 69">
              <a:extLst>
                <a:ext uri="{FF2B5EF4-FFF2-40B4-BE49-F238E27FC236}">
                  <a16:creationId xmlns:a16="http://schemas.microsoft.com/office/drawing/2014/main" id="{D0EE08C0-E475-B046-8950-56261A47C061}"/>
                </a:ext>
              </a:extLst>
            </p:cNvPr>
            <p:cNvSpPr/>
            <p:nvPr/>
          </p:nvSpPr>
          <p:spPr>
            <a:xfrm>
              <a:off x="6621874" y="2390719"/>
              <a:ext cx="487634" cy="230832"/>
            </a:xfrm>
            <a:prstGeom prst="rect">
              <a:avLst/>
            </a:prstGeom>
          </p:spPr>
          <p:txBody>
            <a:bodyPr wrap="none">
              <a:spAutoFit/>
            </a:bodyPr>
            <a:lstStyle/>
            <a:p>
              <a:r>
                <a:rPr lang="is-IS" sz="900" dirty="0"/>
                <a:t>MYPN</a:t>
              </a:r>
              <a:endParaRPr lang="en-US" sz="900" dirty="0"/>
            </a:p>
          </p:txBody>
        </p:sp>
        <p:sp>
          <p:nvSpPr>
            <p:cNvPr id="71" name="Rectangle 70">
              <a:extLst>
                <a:ext uri="{FF2B5EF4-FFF2-40B4-BE49-F238E27FC236}">
                  <a16:creationId xmlns:a16="http://schemas.microsoft.com/office/drawing/2014/main" id="{468E9760-4B60-1245-A8C1-07D9D16E8BFC}"/>
                </a:ext>
              </a:extLst>
            </p:cNvPr>
            <p:cNvSpPr/>
            <p:nvPr/>
          </p:nvSpPr>
          <p:spPr>
            <a:xfrm>
              <a:off x="6852110" y="3849419"/>
              <a:ext cx="577402" cy="230832"/>
            </a:xfrm>
            <a:prstGeom prst="rect">
              <a:avLst/>
            </a:prstGeom>
          </p:spPr>
          <p:txBody>
            <a:bodyPr wrap="none">
              <a:spAutoFit/>
            </a:bodyPr>
            <a:lstStyle/>
            <a:p>
              <a:r>
                <a:rPr lang="is-IS" sz="900" dirty="0"/>
                <a:t>PTPN11</a:t>
              </a:r>
              <a:endParaRPr lang="en-US" sz="900" dirty="0"/>
            </a:p>
          </p:txBody>
        </p:sp>
        <p:sp>
          <p:nvSpPr>
            <p:cNvPr id="72" name="Rectangle 71">
              <a:extLst>
                <a:ext uri="{FF2B5EF4-FFF2-40B4-BE49-F238E27FC236}">
                  <a16:creationId xmlns:a16="http://schemas.microsoft.com/office/drawing/2014/main" id="{8D9CB174-E0CE-F442-9AF4-701554303147}"/>
                </a:ext>
              </a:extLst>
            </p:cNvPr>
            <p:cNvSpPr/>
            <p:nvPr/>
          </p:nvSpPr>
          <p:spPr>
            <a:xfrm>
              <a:off x="7861214" y="3517812"/>
              <a:ext cx="415498" cy="230832"/>
            </a:xfrm>
            <a:prstGeom prst="rect">
              <a:avLst/>
            </a:prstGeom>
          </p:spPr>
          <p:txBody>
            <a:bodyPr wrap="none">
              <a:spAutoFit/>
            </a:bodyPr>
            <a:lstStyle/>
            <a:p>
              <a:r>
                <a:rPr lang="is-IS" sz="900" dirty="0"/>
                <a:t>LGI1</a:t>
              </a:r>
              <a:endParaRPr lang="en-US" sz="900" dirty="0"/>
            </a:p>
          </p:txBody>
        </p:sp>
        <p:sp>
          <p:nvSpPr>
            <p:cNvPr id="73" name="Rectangle 72">
              <a:extLst>
                <a:ext uri="{FF2B5EF4-FFF2-40B4-BE49-F238E27FC236}">
                  <a16:creationId xmlns:a16="http://schemas.microsoft.com/office/drawing/2014/main" id="{DDB320B8-E794-0D41-AE80-2EF555960494}"/>
                </a:ext>
              </a:extLst>
            </p:cNvPr>
            <p:cNvSpPr/>
            <p:nvPr/>
          </p:nvSpPr>
          <p:spPr>
            <a:xfrm>
              <a:off x="7245424" y="3781027"/>
              <a:ext cx="474810" cy="230832"/>
            </a:xfrm>
            <a:prstGeom prst="rect">
              <a:avLst/>
            </a:prstGeom>
          </p:spPr>
          <p:txBody>
            <a:bodyPr wrap="none">
              <a:spAutoFit/>
            </a:bodyPr>
            <a:lstStyle/>
            <a:p>
              <a:r>
                <a:rPr lang="is-IS" sz="900" dirty="0"/>
                <a:t>DOK4</a:t>
              </a:r>
              <a:endParaRPr lang="en-US" sz="900" dirty="0"/>
            </a:p>
          </p:txBody>
        </p:sp>
        <p:sp>
          <p:nvSpPr>
            <p:cNvPr id="74" name="Rectangle 73">
              <a:extLst>
                <a:ext uri="{FF2B5EF4-FFF2-40B4-BE49-F238E27FC236}">
                  <a16:creationId xmlns:a16="http://schemas.microsoft.com/office/drawing/2014/main" id="{F9F657F3-75F9-8441-8179-192D0114337B}"/>
                </a:ext>
              </a:extLst>
            </p:cNvPr>
            <p:cNvSpPr/>
            <p:nvPr/>
          </p:nvSpPr>
          <p:spPr>
            <a:xfrm>
              <a:off x="7130359" y="3634738"/>
              <a:ext cx="548548" cy="230832"/>
            </a:xfrm>
            <a:prstGeom prst="rect">
              <a:avLst/>
            </a:prstGeom>
          </p:spPr>
          <p:txBody>
            <a:bodyPr wrap="none">
              <a:spAutoFit/>
            </a:bodyPr>
            <a:lstStyle/>
            <a:p>
              <a:r>
                <a:rPr lang="is-IS" sz="900" dirty="0"/>
                <a:t>ALCAM</a:t>
              </a:r>
              <a:endParaRPr lang="en-US" sz="900" dirty="0"/>
            </a:p>
          </p:txBody>
        </p:sp>
        <p:sp>
          <p:nvSpPr>
            <p:cNvPr id="75" name="Rectangle 74">
              <a:extLst>
                <a:ext uri="{FF2B5EF4-FFF2-40B4-BE49-F238E27FC236}">
                  <a16:creationId xmlns:a16="http://schemas.microsoft.com/office/drawing/2014/main" id="{AAB058AF-E071-BD4C-A998-F8F243D8B27E}"/>
                </a:ext>
              </a:extLst>
            </p:cNvPr>
            <p:cNvSpPr/>
            <p:nvPr/>
          </p:nvSpPr>
          <p:spPr>
            <a:xfrm>
              <a:off x="7701294" y="3411607"/>
              <a:ext cx="391454" cy="230832"/>
            </a:xfrm>
            <a:prstGeom prst="rect">
              <a:avLst/>
            </a:prstGeom>
          </p:spPr>
          <p:txBody>
            <a:bodyPr wrap="none">
              <a:spAutoFit/>
            </a:bodyPr>
            <a:lstStyle/>
            <a:p>
              <a:r>
                <a:rPr lang="is-IS" sz="900" dirty="0"/>
                <a:t>TNR</a:t>
              </a:r>
              <a:endParaRPr lang="en-US" sz="900" dirty="0"/>
            </a:p>
          </p:txBody>
        </p:sp>
        <p:sp>
          <p:nvSpPr>
            <p:cNvPr id="76" name="Rectangle 75">
              <a:extLst>
                <a:ext uri="{FF2B5EF4-FFF2-40B4-BE49-F238E27FC236}">
                  <a16:creationId xmlns:a16="http://schemas.microsoft.com/office/drawing/2014/main" id="{7C6370C3-6C58-D04F-9B4C-1BBE38B7931C}"/>
                </a:ext>
              </a:extLst>
            </p:cNvPr>
            <p:cNvSpPr/>
            <p:nvPr/>
          </p:nvSpPr>
          <p:spPr>
            <a:xfrm>
              <a:off x="7315698" y="3425396"/>
              <a:ext cx="482824" cy="230832"/>
            </a:xfrm>
            <a:prstGeom prst="rect">
              <a:avLst/>
            </a:prstGeom>
          </p:spPr>
          <p:txBody>
            <a:bodyPr wrap="none">
              <a:spAutoFit/>
            </a:bodyPr>
            <a:lstStyle/>
            <a:p>
              <a:r>
                <a:rPr lang="is-IS" sz="900" dirty="0"/>
                <a:t>KIF5C</a:t>
              </a:r>
              <a:endParaRPr lang="en-US" sz="900" dirty="0"/>
            </a:p>
          </p:txBody>
        </p:sp>
        <p:sp>
          <p:nvSpPr>
            <p:cNvPr id="78" name="Rectangle 77">
              <a:extLst>
                <a:ext uri="{FF2B5EF4-FFF2-40B4-BE49-F238E27FC236}">
                  <a16:creationId xmlns:a16="http://schemas.microsoft.com/office/drawing/2014/main" id="{574A3040-92E7-B740-8926-339D9C4AD9DE}"/>
                </a:ext>
              </a:extLst>
            </p:cNvPr>
            <p:cNvSpPr/>
            <p:nvPr/>
          </p:nvSpPr>
          <p:spPr>
            <a:xfrm>
              <a:off x="7752839" y="2802811"/>
              <a:ext cx="474810" cy="230832"/>
            </a:xfrm>
            <a:prstGeom prst="rect">
              <a:avLst/>
            </a:prstGeom>
          </p:spPr>
          <p:txBody>
            <a:bodyPr wrap="none">
              <a:spAutoFit/>
            </a:bodyPr>
            <a:lstStyle/>
            <a:p>
              <a:r>
                <a:rPr lang="is-IS" sz="900" dirty="0"/>
                <a:t>BDNF</a:t>
              </a:r>
              <a:endParaRPr lang="en-US" sz="900" dirty="0"/>
            </a:p>
          </p:txBody>
        </p:sp>
        <p:sp>
          <p:nvSpPr>
            <p:cNvPr id="92" name="TextBox 91">
              <a:extLst>
                <a:ext uri="{FF2B5EF4-FFF2-40B4-BE49-F238E27FC236}">
                  <a16:creationId xmlns:a16="http://schemas.microsoft.com/office/drawing/2014/main" id="{AA1D6DB0-E671-1F46-8D99-C36541ED8BC3}"/>
                </a:ext>
              </a:extLst>
            </p:cNvPr>
            <p:cNvSpPr txBox="1"/>
            <p:nvPr/>
          </p:nvSpPr>
          <p:spPr>
            <a:xfrm>
              <a:off x="6195865" y="4367789"/>
              <a:ext cx="1595662" cy="923330"/>
            </a:xfrm>
            <a:prstGeom prst="rect">
              <a:avLst/>
            </a:prstGeom>
            <a:solidFill>
              <a:schemeClr val="bg1"/>
            </a:solidFill>
          </p:spPr>
          <p:txBody>
            <a:bodyPr wrap="square" rtlCol="0">
              <a:spAutoFit/>
            </a:bodyPr>
            <a:lstStyle/>
            <a:p>
              <a:r>
                <a:rPr lang="en-US" b="1" dirty="0">
                  <a:solidFill>
                    <a:schemeClr val="tx1">
                      <a:lumMod val="65000"/>
                      <a:lumOff val="35000"/>
                    </a:schemeClr>
                  </a:solidFill>
                </a:rPr>
                <a:t>axon guidance (</a:t>
              </a:r>
              <a:r>
                <a:rPr lang="is-IS" b="1" dirty="0">
                  <a:solidFill>
                    <a:schemeClr val="tx1">
                      <a:lumMod val="65000"/>
                      <a:lumOff val="35000"/>
                    </a:schemeClr>
                  </a:solidFill>
                </a:rPr>
                <a:t>GO:0007411</a:t>
              </a:r>
              <a:r>
                <a:rPr lang="en-US" b="1" dirty="0">
                  <a:solidFill>
                    <a:schemeClr val="tx1">
                      <a:lumMod val="65000"/>
                      <a:lumOff val="35000"/>
                    </a:schemeClr>
                  </a:solidFill>
                </a:rPr>
                <a:t>)</a:t>
              </a:r>
            </a:p>
          </p:txBody>
        </p:sp>
        <p:sp>
          <p:nvSpPr>
            <p:cNvPr id="93" name="Rectangle 92">
              <a:extLst>
                <a:ext uri="{FF2B5EF4-FFF2-40B4-BE49-F238E27FC236}">
                  <a16:creationId xmlns:a16="http://schemas.microsoft.com/office/drawing/2014/main" id="{40CC9ECD-F15A-304F-9002-1A5D56773C88}"/>
                </a:ext>
              </a:extLst>
            </p:cNvPr>
            <p:cNvSpPr/>
            <p:nvPr/>
          </p:nvSpPr>
          <p:spPr>
            <a:xfrm>
              <a:off x="5843481" y="2934745"/>
              <a:ext cx="619080" cy="230832"/>
            </a:xfrm>
            <a:prstGeom prst="rect">
              <a:avLst/>
            </a:prstGeom>
          </p:spPr>
          <p:txBody>
            <a:bodyPr wrap="none">
              <a:spAutoFit/>
            </a:bodyPr>
            <a:lstStyle/>
            <a:p>
              <a:r>
                <a:rPr lang="is-IS" sz="900" b="1" dirty="0"/>
                <a:t>SEMA5B</a:t>
              </a:r>
              <a:endParaRPr lang="en-US" sz="900" b="1" dirty="0"/>
            </a:p>
          </p:txBody>
        </p:sp>
        <p:sp>
          <p:nvSpPr>
            <p:cNvPr id="94" name="Rectangle 93">
              <a:extLst>
                <a:ext uri="{FF2B5EF4-FFF2-40B4-BE49-F238E27FC236}">
                  <a16:creationId xmlns:a16="http://schemas.microsoft.com/office/drawing/2014/main" id="{4053B901-CB0D-1E44-8F74-7237047338BD}"/>
                </a:ext>
              </a:extLst>
            </p:cNvPr>
            <p:cNvSpPr/>
            <p:nvPr/>
          </p:nvSpPr>
          <p:spPr>
            <a:xfrm>
              <a:off x="6020248" y="3572320"/>
              <a:ext cx="537327" cy="230832"/>
            </a:xfrm>
            <a:prstGeom prst="rect">
              <a:avLst/>
            </a:prstGeom>
          </p:spPr>
          <p:txBody>
            <a:bodyPr wrap="none">
              <a:spAutoFit/>
            </a:bodyPr>
            <a:lstStyle/>
            <a:p>
              <a:r>
                <a:rPr lang="is-IS" sz="900" b="1" dirty="0"/>
                <a:t>GFRA3</a:t>
              </a:r>
              <a:endParaRPr lang="en-US" sz="900" b="1" dirty="0"/>
            </a:p>
          </p:txBody>
        </p:sp>
        <p:sp>
          <p:nvSpPr>
            <p:cNvPr id="95" name="Rectangle 94">
              <a:extLst>
                <a:ext uri="{FF2B5EF4-FFF2-40B4-BE49-F238E27FC236}">
                  <a16:creationId xmlns:a16="http://schemas.microsoft.com/office/drawing/2014/main" id="{410191D7-E7BE-284F-8EDE-6D665FC414AE}"/>
                </a:ext>
              </a:extLst>
            </p:cNvPr>
            <p:cNvSpPr/>
            <p:nvPr/>
          </p:nvSpPr>
          <p:spPr>
            <a:xfrm>
              <a:off x="6304894" y="2854713"/>
              <a:ext cx="484428" cy="230832"/>
            </a:xfrm>
            <a:prstGeom prst="rect">
              <a:avLst/>
            </a:prstGeom>
          </p:spPr>
          <p:txBody>
            <a:bodyPr wrap="none">
              <a:spAutoFit/>
            </a:bodyPr>
            <a:lstStyle/>
            <a:p>
              <a:r>
                <a:rPr lang="is-IS" sz="900" b="1" dirty="0"/>
                <a:t>DOK4</a:t>
              </a:r>
              <a:endParaRPr lang="en-US" sz="900" b="1" dirty="0"/>
            </a:p>
          </p:txBody>
        </p:sp>
        <p:sp>
          <p:nvSpPr>
            <p:cNvPr id="96" name="Rectangle 95">
              <a:extLst>
                <a:ext uri="{FF2B5EF4-FFF2-40B4-BE49-F238E27FC236}">
                  <a16:creationId xmlns:a16="http://schemas.microsoft.com/office/drawing/2014/main" id="{BFB6A272-CBF5-C949-8673-4EFA512ABFB0}"/>
                </a:ext>
              </a:extLst>
            </p:cNvPr>
            <p:cNvSpPr/>
            <p:nvPr/>
          </p:nvSpPr>
          <p:spPr>
            <a:xfrm>
              <a:off x="6479333" y="3000545"/>
              <a:ext cx="529312" cy="230832"/>
            </a:xfrm>
            <a:prstGeom prst="rect">
              <a:avLst/>
            </a:prstGeom>
          </p:spPr>
          <p:txBody>
            <a:bodyPr wrap="none">
              <a:spAutoFit/>
            </a:bodyPr>
            <a:lstStyle/>
            <a:p>
              <a:r>
                <a:rPr lang="is-IS" sz="900" b="1" dirty="0"/>
                <a:t>PTPRA</a:t>
              </a:r>
              <a:endParaRPr lang="en-US" sz="900" b="1" dirty="0"/>
            </a:p>
          </p:txBody>
        </p:sp>
        <p:sp>
          <p:nvSpPr>
            <p:cNvPr id="97" name="Rectangle 96">
              <a:extLst>
                <a:ext uri="{FF2B5EF4-FFF2-40B4-BE49-F238E27FC236}">
                  <a16:creationId xmlns:a16="http://schemas.microsoft.com/office/drawing/2014/main" id="{F873DAE6-39BE-C34C-9A0C-1677C5F62910}"/>
                </a:ext>
              </a:extLst>
            </p:cNvPr>
            <p:cNvSpPr/>
            <p:nvPr/>
          </p:nvSpPr>
          <p:spPr>
            <a:xfrm>
              <a:off x="6329432" y="3463127"/>
              <a:ext cx="433132" cy="230832"/>
            </a:xfrm>
            <a:prstGeom prst="rect">
              <a:avLst/>
            </a:prstGeom>
          </p:spPr>
          <p:txBody>
            <a:bodyPr wrap="none">
              <a:spAutoFit/>
            </a:bodyPr>
            <a:lstStyle/>
            <a:p>
              <a:r>
                <a:rPr lang="is-IS" sz="900" b="1" dirty="0"/>
                <a:t>SMO</a:t>
              </a:r>
              <a:endParaRPr lang="en-US" sz="900" b="1" dirty="0"/>
            </a:p>
          </p:txBody>
        </p:sp>
        <p:sp>
          <p:nvSpPr>
            <p:cNvPr id="98" name="Rectangle 97">
              <a:extLst>
                <a:ext uri="{FF2B5EF4-FFF2-40B4-BE49-F238E27FC236}">
                  <a16:creationId xmlns:a16="http://schemas.microsoft.com/office/drawing/2014/main" id="{EB76D121-423C-0349-83A1-7D242ACCC952}"/>
                </a:ext>
              </a:extLst>
            </p:cNvPr>
            <p:cNvSpPr/>
            <p:nvPr/>
          </p:nvSpPr>
          <p:spPr>
            <a:xfrm>
              <a:off x="6522833" y="3159728"/>
              <a:ext cx="543739" cy="230832"/>
            </a:xfrm>
            <a:prstGeom prst="rect">
              <a:avLst/>
            </a:prstGeom>
          </p:spPr>
          <p:txBody>
            <a:bodyPr wrap="none">
              <a:spAutoFit/>
            </a:bodyPr>
            <a:lstStyle/>
            <a:p>
              <a:r>
                <a:rPr lang="is-IS" sz="900" b="1" dirty="0"/>
                <a:t>LAMA5</a:t>
              </a:r>
              <a:endParaRPr lang="en-US" sz="900" b="1" dirty="0"/>
            </a:p>
          </p:txBody>
        </p:sp>
        <p:sp>
          <p:nvSpPr>
            <p:cNvPr id="99" name="Rectangle 98">
              <a:extLst>
                <a:ext uri="{FF2B5EF4-FFF2-40B4-BE49-F238E27FC236}">
                  <a16:creationId xmlns:a16="http://schemas.microsoft.com/office/drawing/2014/main" id="{E854A74E-97AD-364A-85B3-042D8A1A0624}"/>
                </a:ext>
              </a:extLst>
            </p:cNvPr>
            <p:cNvSpPr/>
            <p:nvPr/>
          </p:nvSpPr>
          <p:spPr>
            <a:xfrm>
              <a:off x="6489459" y="3333151"/>
              <a:ext cx="494046" cy="230832"/>
            </a:xfrm>
            <a:prstGeom prst="rect">
              <a:avLst/>
            </a:prstGeom>
          </p:spPr>
          <p:txBody>
            <a:bodyPr wrap="none">
              <a:spAutoFit/>
            </a:bodyPr>
            <a:lstStyle/>
            <a:p>
              <a:r>
                <a:rPr lang="is-IS" sz="900" b="1" dirty="0"/>
                <a:t>IGSF9</a:t>
              </a:r>
              <a:endParaRPr lang="en-US" sz="900" b="1" dirty="0"/>
            </a:p>
          </p:txBody>
        </p:sp>
        <p:sp>
          <p:nvSpPr>
            <p:cNvPr id="100" name="Rectangle 99">
              <a:extLst>
                <a:ext uri="{FF2B5EF4-FFF2-40B4-BE49-F238E27FC236}">
                  <a16:creationId xmlns:a16="http://schemas.microsoft.com/office/drawing/2014/main" id="{85A24EA0-5266-DF41-AED5-C24209A4AA10}"/>
                </a:ext>
              </a:extLst>
            </p:cNvPr>
            <p:cNvSpPr/>
            <p:nvPr/>
          </p:nvSpPr>
          <p:spPr>
            <a:xfrm>
              <a:off x="5798902" y="3306282"/>
              <a:ext cx="473206" cy="230832"/>
            </a:xfrm>
            <a:prstGeom prst="rect">
              <a:avLst/>
            </a:prstGeom>
          </p:spPr>
          <p:txBody>
            <a:bodyPr wrap="none">
              <a:spAutoFit/>
            </a:bodyPr>
            <a:lstStyle/>
            <a:p>
              <a:r>
                <a:rPr lang="is-IS" sz="900" b="1" dirty="0"/>
                <a:t>NRP2</a:t>
              </a:r>
              <a:endParaRPr lang="en-US" sz="900" b="1" dirty="0"/>
            </a:p>
          </p:txBody>
        </p:sp>
        <p:sp>
          <p:nvSpPr>
            <p:cNvPr id="102" name="Rectangle 101">
              <a:extLst>
                <a:ext uri="{FF2B5EF4-FFF2-40B4-BE49-F238E27FC236}">
                  <a16:creationId xmlns:a16="http://schemas.microsoft.com/office/drawing/2014/main" id="{07E41507-CC48-7A4A-B755-D6BFB0F2E932}"/>
                </a:ext>
              </a:extLst>
            </p:cNvPr>
            <p:cNvSpPr/>
            <p:nvPr/>
          </p:nvSpPr>
          <p:spPr>
            <a:xfrm>
              <a:off x="5931406" y="3440531"/>
              <a:ext cx="529312" cy="230832"/>
            </a:xfrm>
            <a:prstGeom prst="rect">
              <a:avLst/>
            </a:prstGeom>
          </p:spPr>
          <p:txBody>
            <a:bodyPr wrap="none">
              <a:spAutoFit/>
            </a:bodyPr>
            <a:lstStyle/>
            <a:p>
              <a:r>
                <a:rPr lang="is-IS" sz="900" b="1" dirty="0"/>
                <a:t>EFNA2</a:t>
              </a:r>
              <a:endParaRPr lang="en-US" sz="900" b="1" dirty="0"/>
            </a:p>
          </p:txBody>
        </p:sp>
        <p:sp>
          <p:nvSpPr>
            <p:cNvPr id="125" name="TextBox 124">
              <a:extLst>
                <a:ext uri="{FF2B5EF4-FFF2-40B4-BE49-F238E27FC236}">
                  <a16:creationId xmlns:a16="http://schemas.microsoft.com/office/drawing/2014/main" id="{920AF2DD-7C58-F943-AB7B-C5A0EB29220F}"/>
                </a:ext>
              </a:extLst>
            </p:cNvPr>
            <p:cNvSpPr txBox="1"/>
            <p:nvPr/>
          </p:nvSpPr>
          <p:spPr>
            <a:xfrm>
              <a:off x="4837963" y="2508564"/>
              <a:ext cx="441146" cy="230832"/>
            </a:xfrm>
            <a:prstGeom prst="rect">
              <a:avLst/>
            </a:prstGeom>
            <a:noFill/>
          </p:spPr>
          <p:txBody>
            <a:bodyPr wrap="none" rtlCol="0">
              <a:spAutoFit/>
            </a:bodyPr>
            <a:lstStyle/>
            <a:p>
              <a:r>
                <a:rPr lang="en-US" sz="900" dirty="0"/>
                <a:t>RFX2</a:t>
              </a:r>
            </a:p>
          </p:txBody>
        </p:sp>
        <p:sp>
          <p:nvSpPr>
            <p:cNvPr id="126" name="TextBox 125">
              <a:extLst>
                <a:ext uri="{FF2B5EF4-FFF2-40B4-BE49-F238E27FC236}">
                  <a16:creationId xmlns:a16="http://schemas.microsoft.com/office/drawing/2014/main" id="{4F70236F-B6C0-FD40-853C-439E6F090DC4}"/>
                </a:ext>
              </a:extLst>
            </p:cNvPr>
            <p:cNvSpPr txBox="1"/>
            <p:nvPr/>
          </p:nvSpPr>
          <p:spPr>
            <a:xfrm>
              <a:off x="5241390" y="2568553"/>
              <a:ext cx="428322" cy="230832"/>
            </a:xfrm>
            <a:prstGeom prst="rect">
              <a:avLst/>
            </a:prstGeom>
            <a:noFill/>
          </p:spPr>
          <p:txBody>
            <a:bodyPr wrap="none" rtlCol="0">
              <a:spAutoFit/>
            </a:bodyPr>
            <a:lstStyle/>
            <a:p>
              <a:r>
                <a:rPr lang="en-US" sz="900" dirty="0"/>
                <a:t>IFI30</a:t>
              </a:r>
            </a:p>
          </p:txBody>
        </p:sp>
        <p:sp>
          <p:nvSpPr>
            <p:cNvPr id="127" name="TextBox 126">
              <a:extLst>
                <a:ext uri="{FF2B5EF4-FFF2-40B4-BE49-F238E27FC236}">
                  <a16:creationId xmlns:a16="http://schemas.microsoft.com/office/drawing/2014/main" id="{7E19F31D-9854-C54D-B9A6-C59DCC187AA8}"/>
                </a:ext>
              </a:extLst>
            </p:cNvPr>
            <p:cNvSpPr txBox="1"/>
            <p:nvPr/>
          </p:nvSpPr>
          <p:spPr>
            <a:xfrm>
              <a:off x="5161708" y="3781027"/>
              <a:ext cx="558166" cy="230832"/>
            </a:xfrm>
            <a:prstGeom prst="rect">
              <a:avLst/>
            </a:prstGeom>
            <a:noFill/>
          </p:spPr>
          <p:txBody>
            <a:bodyPr wrap="none" rtlCol="0">
              <a:spAutoFit/>
            </a:bodyPr>
            <a:lstStyle/>
            <a:p>
              <a:r>
                <a:rPr lang="en-US" sz="900" dirty="0"/>
                <a:t>PIK3CB</a:t>
              </a:r>
            </a:p>
          </p:txBody>
        </p:sp>
        <p:sp>
          <p:nvSpPr>
            <p:cNvPr id="128" name="TextBox 127">
              <a:extLst>
                <a:ext uri="{FF2B5EF4-FFF2-40B4-BE49-F238E27FC236}">
                  <a16:creationId xmlns:a16="http://schemas.microsoft.com/office/drawing/2014/main" id="{FF5C8CFF-EB5C-6441-8E4B-628F89B10630}"/>
                </a:ext>
              </a:extLst>
            </p:cNvPr>
            <p:cNvSpPr txBox="1"/>
            <p:nvPr/>
          </p:nvSpPr>
          <p:spPr>
            <a:xfrm>
              <a:off x="4624272" y="3745521"/>
              <a:ext cx="538930" cy="230832"/>
            </a:xfrm>
            <a:prstGeom prst="rect">
              <a:avLst/>
            </a:prstGeom>
            <a:noFill/>
          </p:spPr>
          <p:txBody>
            <a:bodyPr wrap="none" rtlCol="0">
              <a:spAutoFit/>
            </a:bodyPr>
            <a:lstStyle/>
            <a:p>
              <a:r>
                <a:rPr lang="en-US" sz="900" dirty="0"/>
                <a:t>BMP2K</a:t>
              </a:r>
            </a:p>
          </p:txBody>
        </p:sp>
        <p:sp>
          <p:nvSpPr>
            <p:cNvPr id="129" name="TextBox 128">
              <a:extLst>
                <a:ext uri="{FF2B5EF4-FFF2-40B4-BE49-F238E27FC236}">
                  <a16:creationId xmlns:a16="http://schemas.microsoft.com/office/drawing/2014/main" id="{8D30B904-92F7-9E4E-8E1D-70EB3FF525F0}"/>
                </a:ext>
              </a:extLst>
            </p:cNvPr>
            <p:cNvSpPr txBox="1"/>
            <p:nvPr/>
          </p:nvSpPr>
          <p:spPr>
            <a:xfrm>
              <a:off x="5239556" y="3567444"/>
              <a:ext cx="473206" cy="230832"/>
            </a:xfrm>
            <a:prstGeom prst="rect">
              <a:avLst/>
            </a:prstGeom>
            <a:noFill/>
          </p:spPr>
          <p:txBody>
            <a:bodyPr wrap="none" rtlCol="0">
              <a:spAutoFit/>
            </a:bodyPr>
            <a:lstStyle/>
            <a:p>
              <a:r>
                <a:rPr lang="en-US" sz="900" b="1" dirty="0">
                  <a:solidFill>
                    <a:srgbClr val="4A7EBB"/>
                  </a:solidFill>
                </a:rPr>
                <a:t>IL21R</a:t>
              </a:r>
            </a:p>
          </p:txBody>
        </p:sp>
        <p:sp>
          <p:nvSpPr>
            <p:cNvPr id="130" name="TextBox 129">
              <a:extLst>
                <a:ext uri="{FF2B5EF4-FFF2-40B4-BE49-F238E27FC236}">
                  <a16:creationId xmlns:a16="http://schemas.microsoft.com/office/drawing/2014/main" id="{794A5135-97CF-2841-966B-195EE3FFD1ED}"/>
                </a:ext>
              </a:extLst>
            </p:cNvPr>
            <p:cNvSpPr txBox="1"/>
            <p:nvPr/>
          </p:nvSpPr>
          <p:spPr>
            <a:xfrm>
              <a:off x="4861487" y="2765864"/>
              <a:ext cx="551754" cy="230832"/>
            </a:xfrm>
            <a:prstGeom prst="rect">
              <a:avLst/>
            </a:prstGeom>
            <a:noFill/>
          </p:spPr>
          <p:txBody>
            <a:bodyPr wrap="none" rtlCol="0">
              <a:spAutoFit/>
            </a:bodyPr>
            <a:lstStyle/>
            <a:p>
              <a:r>
                <a:rPr lang="en-US" sz="900" dirty="0"/>
                <a:t>TMOD2</a:t>
              </a:r>
            </a:p>
          </p:txBody>
        </p:sp>
        <p:sp>
          <p:nvSpPr>
            <p:cNvPr id="131" name="TextBox 130">
              <a:extLst>
                <a:ext uri="{FF2B5EF4-FFF2-40B4-BE49-F238E27FC236}">
                  <a16:creationId xmlns:a16="http://schemas.microsoft.com/office/drawing/2014/main" id="{902135E2-63BB-2944-9EF8-76E352254709}"/>
                </a:ext>
              </a:extLst>
            </p:cNvPr>
            <p:cNvSpPr txBox="1"/>
            <p:nvPr/>
          </p:nvSpPr>
          <p:spPr>
            <a:xfrm>
              <a:off x="4961312" y="3037353"/>
              <a:ext cx="522900" cy="230832"/>
            </a:xfrm>
            <a:prstGeom prst="rect">
              <a:avLst/>
            </a:prstGeom>
            <a:noFill/>
          </p:spPr>
          <p:txBody>
            <a:bodyPr wrap="none" rtlCol="0">
              <a:spAutoFit/>
            </a:bodyPr>
            <a:lstStyle/>
            <a:p>
              <a:r>
                <a:rPr lang="en-US" sz="900" dirty="0"/>
                <a:t>COTL1</a:t>
              </a:r>
            </a:p>
          </p:txBody>
        </p:sp>
        <p:sp>
          <p:nvSpPr>
            <p:cNvPr id="132" name="TextBox 131">
              <a:extLst>
                <a:ext uri="{FF2B5EF4-FFF2-40B4-BE49-F238E27FC236}">
                  <a16:creationId xmlns:a16="http://schemas.microsoft.com/office/drawing/2014/main" id="{10473E8F-E461-0C49-B2F1-82C29CEE79D3}"/>
                </a:ext>
              </a:extLst>
            </p:cNvPr>
            <p:cNvSpPr txBox="1"/>
            <p:nvPr/>
          </p:nvSpPr>
          <p:spPr>
            <a:xfrm>
              <a:off x="3906536" y="3268185"/>
              <a:ext cx="697627" cy="230832"/>
            </a:xfrm>
            <a:prstGeom prst="rect">
              <a:avLst/>
            </a:prstGeom>
            <a:noFill/>
          </p:spPr>
          <p:txBody>
            <a:bodyPr wrap="none" rtlCol="0">
              <a:spAutoFit/>
            </a:bodyPr>
            <a:lstStyle/>
            <a:p>
              <a:r>
                <a:rPr lang="en-US" sz="900" b="1" dirty="0">
                  <a:solidFill>
                    <a:srgbClr val="4A7EBB"/>
                  </a:solidFill>
                </a:rPr>
                <a:t>GADD45B</a:t>
              </a:r>
            </a:p>
          </p:txBody>
        </p:sp>
        <p:sp>
          <p:nvSpPr>
            <p:cNvPr id="133" name="TextBox 132">
              <a:extLst>
                <a:ext uri="{FF2B5EF4-FFF2-40B4-BE49-F238E27FC236}">
                  <a16:creationId xmlns:a16="http://schemas.microsoft.com/office/drawing/2014/main" id="{A2E7A469-8291-094E-81B5-32399E3A3410}"/>
                </a:ext>
              </a:extLst>
            </p:cNvPr>
            <p:cNvSpPr txBox="1"/>
            <p:nvPr/>
          </p:nvSpPr>
          <p:spPr>
            <a:xfrm>
              <a:off x="2762379" y="2526320"/>
              <a:ext cx="522900" cy="230832"/>
            </a:xfrm>
            <a:prstGeom prst="rect">
              <a:avLst/>
            </a:prstGeom>
            <a:noFill/>
          </p:spPr>
          <p:txBody>
            <a:bodyPr wrap="none" rtlCol="0">
              <a:spAutoFit/>
            </a:bodyPr>
            <a:lstStyle/>
            <a:p>
              <a:r>
                <a:rPr lang="en-US" sz="900" b="1" dirty="0">
                  <a:solidFill>
                    <a:schemeClr val="accent1"/>
                  </a:solidFill>
                </a:rPr>
                <a:t>PFKB3</a:t>
              </a:r>
            </a:p>
          </p:txBody>
        </p:sp>
        <p:sp>
          <p:nvSpPr>
            <p:cNvPr id="134" name="TextBox 133">
              <a:extLst>
                <a:ext uri="{FF2B5EF4-FFF2-40B4-BE49-F238E27FC236}">
                  <a16:creationId xmlns:a16="http://schemas.microsoft.com/office/drawing/2014/main" id="{69A1F464-D7B7-534B-A216-22E3FFAC76E5}"/>
                </a:ext>
              </a:extLst>
            </p:cNvPr>
            <p:cNvSpPr txBox="1"/>
            <p:nvPr/>
          </p:nvSpPr>
          <p:spPr>
            <a:xfrm>
              <a:off x="3020253" y="3022442"/>
              <a:ext cx="752129" cy="230832"/>
            </a:xfrm>
            <a:prstGeom prst="rect">
              <a:avLst/>
            </a:prstGeom>
            <a:noFill/>
          </p:spPr>
          <p:txBody>
            <a:bodyPr wrap="none" rtlCol="0">
              <a:spAutoFit/>
            </a:bodyPr>
            <a:lstStyle/>
            <a:p>
              <a:r>
                <a:rPr lang="en-US" sz="900" b="1" dirty="0">
                  <a:solidFill>
                    <a:schemeClr val="accent1"/>
                  </a:solidFill>
                </a:rPr>
                <a:t>SH3PXD2A</a:t>
              </a:r>
            </a:p>
          </p:txBody>
        </p:sp>
        <p:cxnSp>
          <p:nvCxnSpPr>
            <p:cNvPr id="13" name="Straight Connector 12">
              <a:extLst>
                <a:ext uri="{FF2B5EF4-FFF2-40B4-BE49-F238E27FC236}">
                  <a16:creationId xmlns:a16="http://schemas.microsoft.com/office/drawing/2014/main" id="{B5AE4A4D-331A-ED47-A45B-53175F2BE8AD}"/>
                </a:ext>
              </a:extLst>
            </p:cNvPr>
            <p:cNvCxnSpPr>
              <a:cxnSpLocks/>
            </p:cNvCxnSpPr>
            <p:nvPr/>
          </p:nvCxnSpPr>
          <p:spPr>
            <a:xfrm flipV="1">
              <a:off x="7721359" y="1570572"/>
              <a:ext cx="0" cy="4083155"/>
            </a:xfrm>
            <a:prstGeom prst="line">
              <a:avLst/>
            </a:prstGeom>
          </p:spPr>
          <p:style>
            <a:lnRef idx="2">
              <a:schemeClr val="accent1"/>
            </a:lnRef>
            <a:fillRef idx="0">
              <a:schemeClr val="accent1"/>
            </a:fillRef>
            <a:effectRef idx="1">
              <a:schemeClr val="accent1"/>
            </a:effectRef>
            <a:fontRef idx="minor">
              <a:schemeClr val="tx1"/>
            </a:fontRef>
          </p:style>
        </p:cxnSp>
        <p:sp>
          <p:nvSpPr>
            <p:cNvPr id="18" name="Rectangle 17">
              <a:extLst>
                <a:ext uri="{FF2B5EF4-FFF2-40B4-BE49-F238E27FC236}">
                  <a16:creationId xmlns:a16="http://schemas.microsoft.com/office/drawing/2014/main" id="{E129AFD4-CFD0-624F-ABB6-5E4F739B1189}"/>
                </a:ext>
              </a:extLst>
            </p:cNvPr>
            <p:cNvSpPr/>
            <p:nvPr/>
          </p:nvSpPr>
          <p:spPr>
            <a:xfrm>
              <a:off x="853765" y="5690943"/>
              <a:ext cx="9361495" cy="646331"/>
            </a:xfrm>
            <a:prstGeom prst="rect">
              <a:avLst/>
            </a:prstGeom>
          </p:spPr>
          <p:txBody>
            <a:bodyPr wrap="square">
              <a:spAutoFit/>
            </a:bodyPr>
            <a:lstStyle/>
            <a:p>
              <a:r>
                <a:rPr lang="en-CA" dirty="0">
                  <a:solidFill>
                    <a:srgbClr val="222222"/>
                  </a:solidFill>
                  <a:latin typeface="arial" panose="020B0604020202020204" pitchFamily="34" charset="0"/>
                </a:rPr>
                <a:t>estimated 20,000-25,000 </a:t>
              </a:r>
              <a:r>
                <a:rPr lang="en-CA" b="1" dirty="0">
                  <a:solidFill>
                    <a:srgbClr val="222222"/>
                  </a:solidFill>
                  <a:latin typeface="arial" panose="020B0604020202020204" pitchFamily="34" charset="0"/>
                </a:rPr>
                <a:t>human</a:t>
              </a:r>
              <a:r>
                <a:rPr lang="en-CA" dirty="0">
                  <a:solidFill>
                    <a:srgbClr val="222222"/>
                  </a:solidFill>
                  <a:latin typeface="arial" panose="020B0604020202020204" pitchFamily="34" charset="0"/>
                </a:rPr>
                <a:t> protein-</a:t>
              </a:r>
              <a:r>
                <a:rPr lang="en-CA" b="1" dirty="0">
                  <a:solidFill>
                    <a:srgbClr val="222222"/>
                  </a:solidFill>
                  <a:latin typeface="arial" panose="020B0604020202020204" pitchFamily="34" charset="0"/>
                </a:rPr>
                <a:t>coding genes</a:t>
              </a:r>
            </a:p>
            <a:p>
              <a:r>
                <a:rPr lang="en-CA" b="1" dirty="0">
                  <a:solidFill>
                    <a:srgbClr val="222222"/>
                  </a:solidFill>
                  <a:latin typeface="arial" panose="020B0604020202020204" pitchFamily="34" charset="0"/>
                </a:rPr>
                <a:t>How many proteins could have been captured in your experiment? : about 6,000?</a:t>
              </a:r>
              <a:endParaRPr lang="en-US" dirty="0"/>
            </a:p>
          </p:txBody>
        </p:sp>
        <p:sp>
          <p:nvSpPr>
            <p:cNvPr id="84" name="Oval 83">
              <a:extLst>
                <a:ext uri="{FF2B5EF4-FFF2-40B4-BE49-F238E27FC236}">
                  <a16:creationId xmlns:a16="http://schemas.microsoft.com/office/drawing/2014/main" id="{73E20BCC-5871-7A42-8538-6F91D1E689D1}"/>
                </a:ext>
              </a:extLst>
            </p:cNvPr>
            <p:cNvSpPr/>
            <p:nvPr/>
          </p:nvSpPr>
          <p:spPr>
            <a:xfrm>
              <a:off x="5837894" y="2346255"/>
              <a:ext cx="2602207" cy="1721516"/>
            </a:xfrm>
            <a:prstGeom prst="ellipse">
              <a:avLst/>
            </a:prstGeom>
            <a:noFill/>
            <a:ln>
              <a:solidFill>
                <a:srgbClr val="334FC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3" name="Picture 122">
              <a:extLst>
                <a:ext uri="{FF2B5EF4-FFF2-40B4-BE49-F238E27FC236}">
                  <a16:creationId xmlns:a16="http://schemas.microsoft.com/office/drawing/2014/main" id="{1632A788-20D6-E547-B51E-4CA8C4B78954}"/>
                </a:ext>
              </a:extLst>
            </p:cNvPr>
            <p:cNvPicPr>
              <a:picLocks noChangeAspect="1"/>
            </p:cNvPicPr>
            <p:nvPr/>
          </p:nvPicPr>
          <p:blipFill>
            <a:blip r:embed="rId15"/>
            <a:stretch>
              <a:fillRect/>
            </a:stretch>
          </p:blipFill>
          <p:spPr>
            <a:xfrm>
              <a:off x="8458239" y="1562965"/>
              <a:ext cx="398012" cy="3940142"/>
            </a:xfrm>
            <a:prstGeom prst="rect">
              <a:avLst/>
            </a:prstGeom>
          </p:spPr>
        </p:pic>
        <p:sp>
          <p:nvSpPr>
            <p:cNvPr id="199" name="TextBox 198">
              <a:extLst>
                <a:ext uri="{FF2B5EF4-FFF2-40B4-BE49-F238E27FC236}">
                  <a16:creationId xmlns:a16="http://schemas.microsoft.com/office/drawing/2014/main" id="{4129D6BE-28C7-094D-B550-B4C936AF317E}"/>
                </a:ext>
              </a:extLst>
            </p:cNvPr>
            <p:cNvSpPr txBox="1"/>
            <p:nvPr/>
          </p:nvSpPr>
          <p:spPr>
            <a:xfrm>
              <a:off x="2680695" y="1201239"/>
              <a:ext cx="3590983" cy="369332"/>
            </a:xfrm>
            <a:prstGeom prst="rect">
              <a:avLst/>
            </a:prstGeom>
            <a:noFill/>
          </p:spPr>
          <p:txBody>
            <a:bodyPr wrap="none" rtlCol="0">
              <a:spAutoFit/>
            </a:bodyPr>
            <a:lstStyle/>
            <a:p>
              <a:r>
                <a:rPr lang="en-US" i="1" dirty="0">
                  <a:solidFill>
                    <a:srgbClr val="C8B24D"/>
                  </a:solidFill>
                </a:rPr>
                <a:t>genes measured in the experiment</a:t>
              </a:r>
            </a:p>
          </p:txBody>
        </p:sp>
        <p:cxnSp>
          <p:nvCxnSpPr>
            <p:cNvPr id="201" name="Straight Connector 200">
              <a:extLst>
                <a:ext uri="{FF2B5EF4-FFF2-40B4-BE49-F238E27FC236}">
                  <a16:creationId xmlns:a16="http://schemas.microsoft.com/office/drawing/2014/main" id="{CC548003-0044-264E-A1D8-702E3B68EEA6}"/>
                </a:ext>
              </a:extLst>
            </p:cNvPr>
            <p:cNvCxnSpPr>
              <a:cxnSpLocks/>
            </p:cNvCxnSpPr>
            <p:nvPr/>
          </p:nvCxnSpPr>
          <p:spPr>
            <a:xfrm>
              <a:off x="7694586" y="1570571"/>
              <a:ext cx="1286806" cy="0"/>
            </a:xfrm>
            <a:prstGeom prst="line">
              <a:avLst/>
            </a:prstGeom>
          </p:spPr>
          <p:style>
            <a:lnRef idx="2">
              <a:schemeClr val="accent1"/>
            </a:lnRef>
            <a:fillRef idx="0">
              <a:schemeClr val="accent1"/>
            </a:fillRef>
            <a:effectRef idx="1">
              <a:schemeClr val="accent1"/>
            </a:effectRef>
            <a:fontRef idx="minor">
              <a:schemeClr val="tx1"/>
            </a:fontRef>
          </p:style>
        </p:cxnSp>
        <p:sp>
          <p:nvSpPr>
            <p:cNvPr id="204" name="Rectangle 203">
              <a:extLst>
                <a:ext uri="{FF2B5EF4-FFF2-40B4-BE49-F238E27FC236}">
                  <a16:creationId xmlns:a16="http://schemas.microsoft.com/office/drawing/2014/main" id="{6225D888-E003-A544-935E-A20FFBBC6C3E}"/>
                </a:ext>
              </a:extLst>
            </p:cNvPr>
            <p:cNvSpPr/>
            <p:nvPr/>
          </p:nvSpPr>
          <p:spPr>
            <a:xfrm>
              <a:off x="528591" y="1562965"/>
              <a:ext cx="7181333" cy="4098859"/>
            </a:xfrm>
            <a:prstGeom prst="rect">
              <a:avLst/>
            </a:prstGeom>
            <a:noFill/>
            <a:ln w="38100">
              <a:solidFill>
                <a:srgbClr val="C8B24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05" name="Straight Connector 204">
              <a:extLst>
                <a:ext uri="{FF2B5EF4-FFF2-40B4-BE49-F238E27FC236}">
                  <a16:creationId xmlns:a16="http://schemas.microsoft.com/office/drawing/2014/main" id="{00CFC9E4-5678-494E-90B5-76FFE7736BFA}"/>
                </a:ext>
              </a:extLst>
            </p:cNvPr>
            <p:cNvCxnSpPr>
              <a:cxnSpLocks/>
            </p:cNvCxnSpPr>
            <p:nvPr/>
          </p:nvCxnSpPr>
          <p:spPr>
            <a:xfrm>
              <a:off x="7760051" y="5653726"/>
              <a:ext cx="1248115" cy="16196"/>
            </a:xfrm>
            <a:prstGeom prst="line">
              <a:avLst/>
            </a:prstGeom>
          </p:spPr>
          <p:style>
            <a:lnRef idx="2">
              <a:schemeClr val="accent1"/>
            </a:lnRef>
            <a:fillRef idx="0">
              <a:schemeClr val="accent1"/>
            </a:fillRef>
            <a:effectRef idx="1">
              <a:schemeClr val="accent1"/>
            </a:effectRef>
            <a:fontRef idx="minor">
              <a:schemeClr val="tx1"/>
            </a:fontRef>
          </p:style>
        </p:cxnSp>
        <p:cxnSp>
          <p:nvCxnSpPr>
            <p:cNvPr id="209" name="Straight Connector 208">
              <a:extLst>
                <a:ext uri="{FF2B5EF4-FFF2-40B4-BE49-F238E27FC236}">
                  <a16:creationId xmlns:a16="http://schemas.microsoft.com/office/drawing/2014/main" id="{9B83DCF0-7050-9848-B699-909DB1A9B49C}"/>
                </a:ext>
              </a:extLst>
            </p:cNvPr>
            <p:cNvCxnSpPr>
              <a:cxnSpLocks/>
            </p:cNvCxnSpPr>
            <p:nvPr/>
          </p:nvCxnSpPr>
          <p:spPr>
            <a:xfrm>
              <a:off x="9008165" y="1570572"/>
              <a:ext cx="0" cy="4129383"/>
            </a:xfrm>
            <a:prstGeom prst="line">
              <a:avLst/>
            </a:prstGeom>
          </p:spPr>
          <p:style>
            <a:lnRef idx="2">
              <a:schemeClr val="accent1"/>
            </a:lnRef>
            <a:fillRef idx="0">
              <a:schemeClr val="accent1"/>
            </a:fillRef>
            <a:effectRef idx="1">
              <a:schemeClr val="accent1"/>
            </a:effectRef>
            <a:fontRef idx="minor">
              <a:schemeClr val="tx1"/>
            </a:fontRef>
          </p:style>
        </p:cxnSp>
      </p:grpSp>
      <p:sp>
        <p:nvSpPr>
          <p:cNvPr id="108" name="TextBox 107">
            <a:extLst>
              <a:ext uri="{FF2B5EF4-FFF2-40B4-BE49-F238E27FC236}">
                <a16:creationId xmlns:a16="http://schemas.microsoft.com/office/drawing/2014/main" id="{D02A4C8F-A2EA-5441-BED9-611F50BD9683}"/>
              </a:ext>
            </a:extLst>
          </p:cNvPr>
          <p:cNvSpPr txBox="1"/>
          <p:nvPr/>
        </p:nvSpPr>
        <p:spPr>
          <a:xfrm>
            <a:off x="1334829" y="1096127"/>
            <a:ext cx="1428020" cy="369332"/>
          </a:xfrm>
          <a:prstGeom prst="rect">
            <a:avLst/>
          </a:prstGeom>
          <a:noFill/>
        </p:spPr>
        <p:txBody>
          <a:bodyPr wrap="square" rtlCol="0">
            <a:spAutoFit/>
          </a:bodyPr>
          <a:lstStyle/>
          <a:p>
            <a:r>
              <a:rPr lang="en-US" b="1" u="sng" dirty="0">
                <a:solidFill>
                  <a:srgbClr val="FF40FF"/>
                </a:solidFill>
              </a:rPr>
              <a:t>gene list</a:t>
            </a:r>
          </a:p>
        </p:txBody>
      </p:sp>
      <p:pic>
        <p:nvPicPr>
          <p:cNvPr id="109" name="Picture 108">
            <a:extLst>
              <a:ext uri="{FF2B5EF4-FFF2-40B4-BE49-F238E27FC236}">
                <a16:creationId xmlns:a16="http://schemas.microsoft.com/office/drawing/2014/main" id="{01A42298-F092-7F41-920E-0DFC2CD7D992}"/>
              </a:ext>
            </a:extLst>
          </p:cNvPr>
          <p:cNvPicPr>
            <a:picLocks noChangeAspect="1"/>
          </p:cNvPicPr>
          <p:nvPr/>
        </p:nvPicPr>
        <p:blipFill>
          <a:blip r:embed="rId16"/>
          <a:stretch>
            <a:fillRect/>
          </a:stretch>
        </p:blipFill>
        <p:spPr>
          <a:xfrm>
            <a:off x="1418295" y="1374642"/>
            <a:ext cx="644992" cy="4509195"/>
          </a:xfrm>
          <a:prstGeom prst="rect">
            <a:avLst/>
          </a:prstGeom>
        </p:spPr>
      </p:pic>
      <p:sp>
        <p:nvSpPr>
          <p:cNvPr id="110" name="TextBox 109">
            <a:extLst>
              <a:ext uri="{FF2B5EF4-FFF2-40B4-BE49-F238E27FC236}">
                <a16:creationId xmlns:a16="http://schemas.microsoft.com/office/drawing/2014/main" id="{214F1487-5A06-EB4D-931D-967065C2A201}"/>
              </a:ext>
            </a:extLst>
          </p:cNvPr>
          <p:cNvSpPr txBox="1"/>
          <p:nvPr/>
        </p:nvSpPr>
        <p:spPr>
          <a:xfrm>
            <a:off x="1610831" y="6313985"/>
            <a:ext cx="1164101" cy="369332"/>
          </a:xfrm>
          <a:prstGeom prst="rect">
            <a:avLst/>
          </a:prstGeom>
          <a:noFill/>
        </p:spPr>
        <p:txBody>
          <a:bodyPr wrap="none" rtlCol="0">
            <a:spAutoFit/>
          </a:bodyPr>
          <a:lstStyle/>
          <a:p>
            <a:r>
              <a:rPr lang="en-US" dirty="0"/>
              <a:t>FDR&lt;0.05</a:t>
            </a:r>
          </a:p>
        </p:txBody>
      </p:sp>
      <p:sp>
        <p:nvSpPr>
          <p:cNvPr id="5" name="Rectangle 4">
            <a:extLst>
              <a:ext uri="{FF2B5EF4-FFF2-40B4-BE49-F238E27FC236}">
                <a16:creationId xmlns:a16="http://schemas.microsoft.com/office/drawing/2014/main" id="{335A8BAF-CA15-FC4C-A59A-D146985FDEE9}"/>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3965227009"/>
      </p:ext>
    </p:extLst>
  </p:cSld>
  <p:clrMapOvr>
    <a:masterClrMapping/>
  </p:clrMapOvr>
  <mc:AlternateContent xmlns:mc="http://schemas.openxmlformats.org/markup-compatibility/2006" xmlns:p14="http://schemas.microsoft.com/office/powerpoint/2010/main">
    <mc:Choice Requires="p14">
      <p:transition spd="slow" p14:dur="2000" advTm="22077"/>
    </mc:Choice>
    <mc:Fallback xmlns="">
      <p:transition spd="slow" advTm="22077"/>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19531EA-8E1C-ECE7-7336-2DB5108EA13D}"/>
              </a:ext>
            </a:extLst>
          </p:cNvPr>
          <p:cNvSpPr/>
          <p:nvPr/>
        </p:nvSpPr>
        <p:spPr>
          <a:xfrm>
            <a:off x="2070538" y="2487826"/>
            <a:ext cx="936274" cy="1894704"/>
          </a:xfrm>
          <a:prstGeom prst="rect">
            <a:avLst/>
          </a:prstGeom>
          <a:solidFill>
            <a:srgbClr val="C3AD4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19" descr="80%"/>
          <p:cNvSpPr>
            <a:spLocks noChangeArrowheads="1"/>
          </p:cNvSpPr>
          <p:nvPr/>
        </p:nvSpPr>
        <p:spPr bwMode="auto">
          <a:xfrm>
            <a:off x="8859734" y="3209894"/>
            <a:ext cx="1022247" cy="461665"/>
          </a:xfrm>
          <a:prstGeom prst="rect">
            <a:avLst/>
          </a:prstGeom>
          <a:pattFill prst="smCheck">
            <a:fgClr>
              <a:srgbClr val="FFBFFB"/>
            </a:fgClr>
            <a:bgClr>
              <a:schemeClr val="bg1"/>
            </a:bgClr>
          </a:pattFill>
          <a:ln w="9525">
            <a:solidFill>
              <a:schemeClr val="tx1"/>
            </a:solidFill>
            <a:miter lim="800000"/>
            <a:headEnd/>
            <a:tailEnd/>
          </a:ln>
        </p:spPr>
        <p:txBody>
          <a:bodyPr wrap="square" anchor="ct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endParaRPr lang="en-US" altLang="en-US"/>
          </a:p>
        </p:txBody>
      </p:sp>
      <p:sp>
        <p:nvSpPr>
          <p:cNvPr id="119809" name="Rectangle 2"/>
          <p:cNvSpPr>
            <a:spLocks noGrp="1" noChangeArrowheads="1"/>
          </p:cNvSpPr>
          <p:nvPr>
            <p:ph type="title"/>
          </p:nvPr>
        </p:nvSpPr>
        <p:spPr>
          <a:xfrm>
            <a:off x="1624320" y="-4763"/>
            <a:ext cx="8939212" cy="1143001"/>
          </a:xfrm>
        </p:spPr>
        <p:txBody>
          <a:bodyPr>
            <a:normAutofit/>
          </a:bodyPr>
          <a:lstStyle/>
          <a:p>
            <a:r>
              <a:rPr lang="en-US" altLang="en-US" sz="3600" b="1" dirty="0">
                <a:latin typeface="Calibri" charset="0"/>
                <a:ea typeface="ＭＳ Ｐゴシック" charset="-128"/>
              </a:rPr>
              <a:t>How do simple enrichment tests work?</a:t>
            </a:r>
          </a:p>
        </p:txBody>
      </p:sp>
      <p:sp>
        <p:nvSpPr>
          <p:cNvPr id="119811" name="Rectangle 4"/>
          <p:cNvSpPr>
            <a:spLocks noChangeArrowheads="1"/>
          </p:cNvSpPr>
          <p:nvPr/>
        </p:nvSpPr>
        <p:spPr bwMode="auto">
          <a:xfrm>
            <a:off x="2072813" y="2486117"/>
            <a:ext cx="930325" cy="461665"/>
          </a:xfrm>
          <a:prstGeom prst="rect">
            <a:avLst/>
          </a:prstGeom>
          <a:solidFill>
            <a:srgbClr val="FF40FF"/>
          </a:solidFill>
          <a:ln w="22225">
            <a:solidFill>
              <a:schemeClr val="tx1"/>
            </a:solidFill>
            <a:miter lim="800000"/>
            <a:headEnd/>
            <a:tailEnd/>
          </a:ln>
        </p:spPr>
        <p:txBody>
          <a:bodyPr wrap="square" anchor="ct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endParaRPr lang="en-US" altLang="en-US"/>
          </a:p>
        </p:txBody>
      </p:sp>
      <p:sp>
        <p:nvSpPr>
          <p:cNvPr id="119813" name="Line 8"/>
          <p:cNvSpPr>
            <a:spLocks noChangeShapeType="1"/>
          </p:cNvSpPr>
          <p:nvPr/>
        </p:nvSpPr>
        <p:spPr bwMode="auto">
          <a:xfrm>
            <a:off x="2549527" y="5097787"/>
            <a:ext cx="142875" cy="57626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nchor="ctr">
            <a:spAutoFit/>
          </a:bodyPr>
          <a:lstStyle/>
          <a:p>
            <a:endParaRPr lang="en-US"/>
          </a:p>
        </p:txBody>
      </p:sp>
      <p:sp>
        <p:nvSpPr>
          <p:cNvPr id="119815" name="Text Box 18"/>
          <p:cNvSpPr txBox="1">
            <a:spLocks noChangeArrowheads="1"/>
          </p:cNvSpPr>
          <p:nvPr/>
        </p:nvSpPr>
        <p:spPr bwMode="auto">
          <a:xfrm>
            <a:off x="4141788" y="1003300"/>
            <a:ext cx="3668712" cy="1200150"/>
          </a:xfrm>
          <a:prstGeom prst="rect">
            <a:avLst/>
          </a:prstGeom>
          <a:noFill/>
          <a:ln w="9525">
            <a:solidFill>
              <a:srgbClr val="FF0000"/>
            </a:solidFill>
            <a:miter lim="800000"/>
            <a:headEnd/>
            <a:tailEnd/>
          </a:ln>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b="1" dirty="0">
                <a:latin typeface="Calibri" charset="0"/>
              </a:rPr>
              <a:t>OVERLAP BETWEEN GENE LIST AND GENE_SETS (PATHWAYS)</a:t>
            </a:r>
          </a:p>
        </p:txBody>
      </p:sp>
      <p:sp>
        <p:nvSpPr>
          <p:cNvPr id="119816" name="Text Box 18"/>
          <p:cNvSpPr txBox="1">
            <a:spLocks noChangeArrowheads="1"/>
          </p:cNvSpPr>
          <p:nvPr/>
        </p:nvSpPr>
        <p:spPr bwMode="auto">
          <a:xfrm>
            <a:off x="1727983" y="5619617"/>
            <a:ext cx="2881312"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b="1" dirty="0">
                <a:solidFill>
                  <a:srgbClr val="C8B24D"/>
                </a:solidFill>
                <a:latin typeface="Calibri" charset="0"/>
              </a:rPr>
              <a:t>Background</a:t>
            </a:r>
            <a:r>
              <a:rPr lang="en-US" altLang="en-US" sz="1800" b="1" dirty="0">
                <a:latin typeface="Calibri" charset="0"/>
              </a:rPr>
              <a:t> genes</a:t>
            </a:r>
          </a:p>
          <a:p>
            <a:pPr eaLnBrk="1" hangingPunct="1"/>
            <a:endParaRPr lang="en-US" altLang="en-US" sz="1800" b="1" dirty="0">
              <a:latin typeface="Calibri" charset="0"/>
            </a:endParaRPr>
          </a:p>
        </p:txBody>
      </p:sp>
      <p:sp>
        <p:nvSpPr>
          <p:cNvPr id="119817" name="Text Box 12"/>
          <p:cNvSpPr txBox="1">
            <a:spLocks noChangeArrowheads="1"/>
          </p:cNvSpPr>
          <p:nvPr/>
        </p:nvSpPr>
        <p:spPr bwMode="auto">
          <a:xfrm>
            <a:off x="4319588" y="2819402"/>
            <a:ext cx="1657350" cy="1939925"/>
          </a:xfrm>
          <a:prstGeom prst="rect">
            <a:avLst/>
          </a:prstGeom>
          <a:noFill/>
          <a:ln w="76200">
            <a:solidFill>
              <a:srgbClr val="000000"/>
            </a:solidFill>
            <a:miter lim="800000"/>
            <a:headEnd/>
            <a:tailEnd/>
          </a:ln>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b="1" i="1" dirty="0">
                <a:solidFill>
                  <a:srgbClr val="000000"/>
                </a:solidFill>
                <a:latin typeface="Calibri" charset="0"/>
              </a:rPr>
              <a:t>Is this overlap larger than expected by chance?</a:t>
            </a:r>
          </a:p>
        </p:txBody>
      </p:sp>
      <p:pic>
        <p:nvPicPr>
          <p:cNvPr id="119818" name="Picture 18" descr="L1_Dice"/>
          <p:cNvPicPr>
            <a:picLocks noChangeAspect="1" noChangeArrowheads="1"/>
          </p:cNvPicPr>
          <p:nvPr/>
        </p:nvPicPr>
        <p:blipFill>
          <a:blip r:embed="rId3">
            <a:extLst>
              <a:ext uri="{28A0092B-C50C-407E-A947-70E740481C1C}">
                <a14:useLocalDpi xmlns:a14="http://schemas.microsoft.com/office/drawing/2010/main" val="0"/>
              </a:ext>
            </a:extLst>
          </a:blip>
          <a:srcRect r="755"/>
          <a:stretch>
            <a:fillRect/>
          </a:stretch>
        </p:blipFill>
        <p:spPr bwMode="auto">
          <a:xfrm>
            <a:off x="7515123" y="3136498"/>
            <a:ext cx="1133475" cy="85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822" name="Oval 22"/>
          <p:cNvSpPr>
            <a:spLocks noChangeArrowheads="1"/>
          </p:cNvSpPr>
          <p:nvPr/>
        </p:nvSpPr>
        <p:spPr bwMode="auto">
          <a:xfrm>
            <a:off x="8775574" y="3916567"/>
            <a:ext cx="1221827" cy="649188"/>
          </a:xfrm>
          <a:prstGeom prst="ellipse">
            <a:avLst/>
          </a:prstGeom>
          <a:solidFill>
            <a:srgbClr val="3366FF">
              <a:alpha val="39999"/>
            </a:srgbClr>
          </a:solidFill>
          <a:ln w="9525">
            <a:solidFill>
              <a:schemeClr val="tx1"/>
            </a:solidFill>
            <a:prstDash val="dash"/>
            <a:round/>
            <a:headEnd/>
            <a:tailEnd/>
          </a:ln>
        </p:spPr>
        <p:txBody>
          <a:bodyPr wrap="square" anchor="ct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endParaRPr lang="en-US" altLang="en-US"/>
          </a:p>
        </p:txBody>
      </p:sp>
      <p:sp>
        <p:nvSpPr>
          <p:cNvPr id="119824" name="Line 24"/>
          <p:cNvSpPr>
            <a:spLocks noChangeShapeType="1"/>
          </p:cNvSpPr>
          <p:nvPr/>
        </p:nvSpPr>
        <p:spPr bwMode="auto">
          <a:xfrm>
            <a:off x="8504133" y="3928659"/>
            <a:ext cx="215900" cy="144462"/>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nchor="ctr">
            <a:spAutoFit/>
          </a:bodyPr>
          <a:lstStyle/>
          <a:p>
            <a:endParaRPr lang="en-US"/>
          </a:p>
        </p:txBody>
      </p:sp>
      <p:sp>
        <p:nvSpPr>
          <p:cNvPr id="119825" name="Line 25"/>
          <p:cNvSpPr>
            <a:spLocks noChangeShapeType="1"/>
          </p:cNvSpPr>
          <p:nvPr/>
        </p:nvSpPr>
        <p:spPr bwMode="auto">
          <a:xfrm>
            <a:off x="8100208" y="3956036"/>
            <a:ext cx="627868" cy="644912"/>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wrap="square" anchor="ctr">
            <a:spAutoFit/>
          </a:bodyPr>
          <a:lstStyle/>
          <a:p>
            <a:endParaRPr lang="en-US"/>
          </a:p>
        </p:txBody>
      </p:sp>
      <p:sp>
        <p:nvSpPr>
          <p:cNvPr id="119828" name="TextBox 42"/>
          <p:cNvSpPr txBox="1">
            <a:spLocks noChangeArrowheads="1"/>
          </p:cNvSpPr>
          <p:nvPr/>
        </p:nvSpPr>
        <p:spPr bwMode="auto">
          <a:xfrm>
            <a:off x="6221415" y="4575567"/>
            <a:ext cx="382348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b="1" i="1" dirty="0">
                <a:solidFill>
                  <a:srgbClr val="000000"/>
                </a:solidFill>
              </a:rPr>
              <a:t>random sampling </a:t>
            </a:r>
          </a:p>
          <a:p>
            <a:pPr eaLnBrk="1" hangingPunct="1"/>
            <a:r>
              <a:rPr lang="en-US" altLang="en-US" b="1" i="1" dirty="0">
                <a:solidFill>
                  <a:srgbClr val="000000"/>
                </a:solidFill>
              </a:rPr>
              <a:t>using background genes</a:t>
            </a:r>
          </a:p>
          <a:p>
            <a:pPr eaLnBrk="1" hangingPunct="1"/>
            <a:endParaRPr lang="en-US" altLang="en-US" dirty="0"/>
          </a:p>
        </p:txBody>
      </p:sp>
      <p:sp>
        <p:nvSpPr>
          <p:cNvPr id="5" name="Oval 4"/>
          <p:cNvSpPr/>
          <p:nvPr/>
        </p:nvSpPr>
        <p:spPr>
          <a:xfrm>
            <a:off x="6632575" y="1912940"/>
            <a:ext cx="719138" cy="650875"/>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t>1</a:t>
            </a:r>
          </a:p>
        </p:txBody>
      </p:sp>
      <p:sp>
        <p:nvSpPr>
          <p:cNvPr id="50" name="Oval 49"/>
          <p:cNvSpPr/>
          <p:nvPr/>
        </p:nvSpPr>
        <p:spPr>
          <a:xfrm>
            <a:off x="5484815" y="2698749"/>
            <a:ext cx="720725" cy="650875"/>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t>2</a:t>
            </a:r>
          </a:p>
        </p:txBody>
      </p:sp>
      <p:sp>
        <p:nvSpPr>
          <p:cNvPr id="119831" name="Text Box 18"/>
          <p:cNvSpPr txBox="1">
            <a:spLocks noChangeArrowheads="1"/>
          </p:cNvSpPr>
          <p:nvPr/>
        </p:nvSpPr>
        <p:spPr bwMode="auto">
          <a:xfrm>
            <a:off x="2620965" y="1204696"/>
            <a:ext cx="125904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b="1" dirty="0">
                <a:solidFill>
                  <a:srgbClr val="0432FF"/>
                </a:solidFill>
                <a:latin typeface="Calibri" charset="0"/>
              </a:rPr>
              <a:t>pathway (gene-set)</a:t>
            </a:r>
          </a:p>
        </p:txBody>
      </p:sp>
      <p:sp>
        <p:nvSpPr>
          <p:cNvPr id="27" name="Text Box 18"/>
          <p:cNvSpPr txBox="1">
            <a:spLocks noChangeArrowheads="1"/>
          </p:cNvSpPr>
          <p:nvPr/>
        </p:nvSpPr>
        <p:spPr bwMode="auto">
          <a:xfrm>
            <a:off x="1346049" y="1976467"/>
            <a:ext cx="125904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b="1" dirty="0">
                <a:solidFill>
                  <a:srgbClr val="FF40FF"/>
                </a:solidFill>
                <a:latin typeface="Calibri" charset="0"/>
              </a:rPr>
              <a:t>gene list</a:t>
            </a:r>
          </a:p>
        </p:txBody>
      </p:sp>
      <p:sp>
        <p:nvSpPr>
          <p:cNvPr id="25" name="Rectangle 3">
            <a:extLst>
              <a:ext uri="{FF2B5EF4-FFF2-40B4-BE49-F238E27FC236}">
                <a16:creationId xmlns:a16="http://schemas.microsoft.com/office/drawing/2014/main" id="{EAD957EA-3372-FC46-A3A0-578EB18910E1}"/>
              </a:ext>
            </a:extLst>
          </p:cNvPr>
          <p:cNvSpPr>
            <a:spLocks noChangeArrowheads="1"/>
          </p:cNvSpPr>
          <p:nvPr/>
        </p:nvSpPr>
        <p:spPr bwMode="auto">
          <a:xfrm>
            <a:off x="8328027" y="1201738"/>
            <a:ext cx="2016125" cy="1337488"/>
          </a:xfrm>
          <a:prstGeom prst="rect">
            <a:avLst/>
          </a:prstGeom>
          <a:solidFill>
            <a:srgbClr val="FFFF99"/>
          </a:solidFill>
          <a:ln w="28575">
            <a:solidFill>
              <a:schemeClr val="tx1"/>
            </a:solidFill>
            <a:miter lim="800000"/>
            <a:headEnd/>
            <a:tailEnd/>
          </a:ln>
          <a:effectLst>
            <a:outerShdw blurRad="63500" dist="107763" dir="2700000" algn="ctr" rotWithShape="0">
              <a:schemeClr val="bg2">
                <a:alpha val="50000"/>
              </a:schemeClr>
            </a:outerShdw>
          </a:effectLst>
        </p:spPr>
        <p:txBody>
          <a:bodyPr wrap="none" anchor="ctr">
            <a:prstTxWarp prst="textNoShape">
              <a:avLst/>
            </a:prstTxWarp>
          </a:bodyPr>
          <a:lstStyle/>
          <a:p>
            <a:pPr>
              <a:defRPr/>
            </a:pPr>
            <a:endParaRPr lang="en-US"/>
          </a:p>
        </p:txBody>
      </p:sp>
      <p:sp>
        <p:nvSpPr>
          <p:cNvPr id="28" name="Text Box 22">
            <a:extLst>
              <a:ext uri="{FF2B5EF4-FFF2-40B4-BE49-F238E27FC236}">
                <a16:creationId xmlns:a16="http://schemas.microsoft.com/office/drawing/2014/main" id="{7B80ADDC-AB34-0A46-99EC-0AA2B63BBB9A}"/>
              </a:ext>
            </a:extLst>
          </p:cNvPr>
          <p:cNvSpPr txBox="1">
            <a:spLocks noChangeArrowheads="1"/>
          </p:cNvSpPr>
          <p:nvPr/>
        </p:nvSpPr>
        <p:spPr bwMode="auto">
          <a:xfrm>
            <a:off x="8296716" y="838159"/>
            <a:ext cx="2303463" cy="366713"/>
          </a:xfrm>
          <a:prstGeom prst="rect">
            <a:avLst/>
          </a:prstGeom>
          <a:noFill/>
          <a:ln w="9525">
            <a:noFill/>
            <a:miter lim="800000"/>
            <a:headEnd/>
            <a:tailEnd/>
          </a:ln>
        </p:spPr>
        <p:txBody>
          <a:bodyPr>
            <a:prstTxWarp prst="textNoShape">
              <a:avLst/>
            </a:prstTxWarp>
            <a:spAutoFit/>
          </a:bodyPr>
          <a:lstStyle/>
          <a:p>
            <a:pPr>
              <a:buClrTx/>
              <a:buSzTx/>
              <a:buFontTx/>
              <a:buNone/>
            </a:pPr>
            <a:r>
              <a:rPr lang="en-US" b="1" dirty="0">
                <a:latin typeface="Calibri" charset="0"/>
                <a:ea typeface="ＭＳ Ｐゴシック" charset="-128"/>
                <a:cs typeface="ＭＳ Ｐゴシック" charset="-128"/>
              </a:rPr>
              <a:t>Enrichment Table</a:t>
            </a:r>
          </a:p>
        </p:txBody>
      </p:sp>
      <p:sp>
        <p:nvSpPr>
          <p:cNvPr id="29" name="Text Box 4">
            <a:extLst>
              <a:ext uri="{FF2B5EF4-FFF2-40B4-BE49-F238E27FC236}">
                <a16:creationId xmlns:a16="http://schemas.microsoft.com/office/drawing/2014/main" id="{E7D547AA-70E6-D946-BDCA-042B888661A2}"/>
              </a:ext>
            </a:extLst>
          </p:cNvPr>
          <p:cNvSpPr txBox="1">
            <a:spLocks noChangeArrowheads="1"/>
          </p:cNvSpPr>
          <p:nvPr/>
        </p:nvSpPr>
        <p:spPr bwMode="auto">
          <a:xfrm>
            <a:off x="8361123" y="1155821"/>
            <a:ext cx="2491170" cy="946413"/>
          </a:xfrm>
          <a:prstGeom prst="rect">
            <a:avLst/>
          </a:prstGeom>
          <a:noFill/>
          <a:ln w="9525">
            <a:noFill/>
            <a:miter lim="800000"/>
            <a:headEnd/>
            <a:tailEnd/>
          </a:ln>
        </p:spPr>
        <p:txBody>
          <a:bodyPr wrap="square">
            <a:prstTxWarp prst="textNoShape">
              <a:avLst/>
            </a:prstTxWarp>
            <a:spAutoFit/>
          </a:bodyPr>
          <a:lstStyle/>
          <a:p>
            <a:pPr>
              <a:tabLst>
                <a:tab pos="1169988" algn="l"/>
                <a:tab pos="1976438" algn="l"/>
              </a:tabLst>
            </a:pPr>
            <a:r>
              <a:rPr lang="en-US" sz="1500" b="1" dirty="0">
                <a:latin typeface="Calibri" pitchFamily="-108" charset="0"/>
                <a:ea typeface="ＭＳ Ｐゴシック" pitchFamily="-108" charset="-128"/>
                <a:cs typeface="ＭＳ Ｐゴシック" pitchFamily="-108" charset="-128"/>
              </a:rPr>
              <a:t>Gene-set	p-value	</a:t>
            </a:r>
          </a:p>
          <a:p>
            <a:pPr>
              <a:spcBef>
                <a:spcPct val="70000"/>
              </a:spcBef>
              <a:tabLst>
                <a:tab pos="1169988" algn="l"/>
                <a:tab pos="1976438" algn="l"/>
              </a:tabLst>
            </a:pPr>
            <a:r>
              <a:rPr lang="en-US" sz="1500" b="1" dirty="0">
                <a:latin typeface="Calibri" pitchFamily="-108" charset="0"/>
                <a:ea typeface="ＭＳ Ｐゴシック" pitchFamily="-108" charset="-128"/>
                <a:cs typeface="ＭＳ Ｐゴシック" pitchFamily="-108" charset="-128"/>
              </a:rPr>
              <a:t>Spindle	0.0001	</a:t>
            </a:r>
          </a:p>
          <a:p>
            <a:pPr>
              <a:tabLst>
                <a:tab pos="1169988" algn="l"/>
                <a:tab pos="1976438" algn="l"/>
              </a:tabLst>
            </a:pPr>
            <a:r>
              <a:rPr lang="en-US" sz="1500" b="1" dirty="0">
                <a:latin typeface="Calibri" pitchFamily="-108" charset="0"/>
                <a:ea typeface="ＭＳ Ｐゴシック" pitchFamily="-108" charset="-128"/>
                <a:cs typeface="ＭＳ Ｐゴシック" pitchFamily="-108" charset="-128"/>
              </a:rPr>
              <a:t>Apoptosis	0.025	</a:t>
            </a:r>
          </a:p>
        </p:txBody>
      </p:sp>
      <p:sp>
        <p:nvSpPr>
          <p:cNvPr id="30" name="AutoShape 20">
            <a:extLst>
              <a:ext uri="{FF2B5EF4-FFF2-40B4-BE49-F238E27FC236}">
                <a16:creationId xmlns:a16="http://schemas.microsoft.com/office/drawing/2014/main" id="{BEAC450B-9D05-994C-88E2-58402F3EDF6A}"/>
              </a:ext>
            </a:extLst>
          </p:cNvPr>
          <p:cNvSpPr>
            <a:spLocks noChangeArrowheads="1"/>
          </p:cNvSpPr>
          <p:nvPr/>
        </p:nvSpPr>
        <p:spPr bwMode="auto">
          <a:xfrm rot="20533578">
            <a:off x="6227223" y="2643171"/>
            <a:ext cx="2226143" cy="234156"/>
          </a:xfrm>
          <a:prstGeom prst="rightArrow">
            <a:avLst>
              <a:gd name="adj1" fmla="val 43787"/>
              <a:gd name="adj2" fmla="val 64704"/>
            </a:avLst>
          </a:prstGeom>
          <a:solidFill>
            <a:srgbClr val="FFFF29"/>
          </a:solidFill>
          <a:ln w="12700">
            <a:solidFill>
              <a:schemeClr val="tx1"/>
            </a:solidFill>
            <a:miter lim="800000"/>
            <a:headEnd/>
            <a:tailEnd/>
          </a:ln>
          <a:effectLst>
            <a:outerShdw blurRad="63500" dist="107763" dir="2700000" algn="ctr" rotWithShape="0">
              <a:srgbClr val="B2B2B2">
                <a:alpha val="74998"/>
              </a:srgbClr>
            </a:outerShdw>
          </a:effectLst>
        </p:spPr>
        <p:txBody>
          <a:bodyPr wrap="none" anchor="ctr">
            <a:prstTxWarp prst="textNoShape">
              <a:avLst/>
            </a:prstTxWarp>
          </a:bodyPr>
          <a:lstStyle/>
          <a:p>
            <a:pPr>
              <a:defRPr/>
            </a:pPr>
            <a:endParaRPr lang="en-US"/>
          </a:p>
        </p:txBody>
      </p:sp>
      <p:sp>
        <p:nvSpPr>
          <p:cNvPr id="24" name="Text Box 18">
            <a:extLst>
              <a:ext uri="{FF2B5EF4-FFF2-40B4-BE49-F238E27FC236}">
                <a16:creationId xmlns:a16="http://schemas.microsoft.com/office/drawing/2014/main" id="{E5682FEF-2B11-FE41-B901-BCACA97AEB31}"/>
              </a:ext>
            </a:extLst>
          </p:cNvPr>
          <p:cNvSpPr txBox="1">
            <a:spLocks noChangeArrowheads="1"/>
          </p:cNvSpPr>
          <p:nvPr/>
        </p:nvSpPr>
        <p:spPr bwMode="auto">
          <a:xfrm>
            <a:off x="8841397" y="3942637"/>
            <a:ext cx="125904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b="1" dirty="0">
                <a:solidFill>
                  <a:srgbClr val="0432FF"/>
                </a:solidFill>
                <a:latin typeface="Calibri" charset="0"/>
              </a:rPr>
              <a:t>pathway (gene-set)</a:t>
            </a:r>
          </a:p>
        </p:txBody>
      </p:sp>
      <p:sp>
        <p:nvSpPr>
          <p:cNvPr id="31" name="Text Box 18">
            <a:extLst>
              <a:ext uri="{FF2B5EF4-FFF2-40B4-BE49-F238E27FC236}">
                <a16:creationId xmlns:a16="http://schemas.microsoft.com/office/drawing/2014/main" id="{0CF42E53-97F0-C346-90A6-63D8A454E5E1}"/>
              </a:ext>
            </a:extLst>
          </p:cNvPr>
          <p:cNvSpPr txBox="1">
            <a:spLocks noChangeArrowheads="1"/>
          </p:cNvSpPr>
          <p:nvPr/>
        </p:nvSpPr>
        <p:spPr bwMode="auto">
          <a:xfrm>
            <a:off x="8843943" y="3248555"/>
            <a:ext cx="125904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b="1" dirty="0">
                <a:solidFill>
                  <a:srgbClr val="FF40FF"/>
                </a:solidFill>
                <a:latin typeface="Calibri" charset="0"/>
              </a:rPr>
              <a:t>gene list</a:t>
            </a:r>
          </a:p>
        </p:txBody>
      </p:sp>
      <p:sp>
        <p:nvSpPr>
          <p:cNvPr id="32" name="Oval 22">
            <a:extLst>
              <a:ext uri="{FF2B5EF4-FFF2-40B4-BE49-F238E27FC236}">
                <a16:creationId xmlns:a16="http://schemas.microsoft.com/office/drawing/2014/main" id="{E25D1B0F-1E90-714C-A57C-0821B9C9A8B6}"/>
              </a:ext>
            </a:extLst>
          </p:cNvPr>
          <p:cNvSpPr>
            <a:spLocks noChangeArrowheads="1"/>
          </p:cNvSpPr>
          <p:nvPr/>
        </p:nvSpPr>
        <p:spPr bwMode="auto">
          <a:xfrm>
            <a:off x="2514463" y="2088272"/>
            <a:ext cx="1221827" cy="649188"/>
          </a:xfrm>
          <a:prstGeom prst="ellipse">
            <a:avLst/>
          </a:prstGeom>
          <a:solidFill>
            <a:srgbClr val="3366FF">
              <a:alpha val="39999"/>
            </a:srgbClr>
          </a:solidFill>
          <a:ln w="3175">
            <a:solidFill>
              <a:schemeClr val="tx1"/>
            </a:solidFill>
            <a:prstDash val="solid"/>
            <a:round/>
            <a:headEnd/>
            <a:tailEnd/>
          </a:ln>
        </p:spPr>
        <p:txBody>
          <a:bodyPr wrap="square" anchor="ct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endParaRPr lang="en-US" altLang="en-US" dirty="0"/>
          </a:p>
        </p:txBody>
      </p:sp>
      <p:sp>
        <p:nvSpPr>
          <p:cNvPr id="2" name="TextBox 1">
            <a:extLst>
              <a:ext uri="{FF2B5EF4-FFF2-40B4-BE49-F238E27FC236}">
                <a16:creationId xmlns:a16="http://schemas.microsoft.com/office/drawing/2014/main" id="{0640AA85-F122-B142-BE1E-7FC0D48C71B8}"/>
              </a:ext>
            </a:extLst>
          </p:cNvPr>
          <p:cNvSpPr txBox="1"/>
          <p:nvPr/>
        </p:nvSpPr>
        <p:spPr>
          <a:xfrm>
            <a:off x="2605089" y="2395755"/>
            <a:ext cx="431528" cy="369332"/>
          </a:xfrm>
          <a:prstGeom prst="rect">
            <a:avLst/>
          </a:prstGeom>
          <a:noFill/>
        </p:spPr>
        <p:txBody>
          <a:bodyPr wrap="none" rtlCol="0">
            <a:spAutoFit/>
          </a:bodyPr>
          <a:lstStyle/>
          <a:p>
            <a:r>
              <a:rPr lang="en-US" dirty="0"/>
              <a:t>13</a:t>
            </a:r>
          </a:p>
        </p:txBody>
      </p:sp>
      <p:sp>
        <p:nvSpPr>
          <p:cNvPr id="34" name="TextBox 33">
            <a:extLst>
              <a:ext uri="{FF2B5EF4-FFF2-40B4-BE49-F238E27FC236}">
                <a16:creationId xmlns:a16="http://schemas.microsoft.com/office/drawing/2014/main" id="{558BA8C5-42A9-7449-A0C9-686DE395564D}"/>
              </a:ext>
            </a:extLst>
          </p:cNvPr>
          <p:cNvSpPr txBox="1"/>
          <p:nvPr/>
        </p:nvSpPr>
        <p:spPr>
          <a:xfrm>
            <a:off x="3101443" y="2103084"/>
            <a:ext cx="431528" cy="369332"/>
          </a:xfrm>
          <a:prstGeom prst="rect">
            <a:avLst/>
          </a:prstGeom>
          <a:noFill/>
        </p:spPr>
        <p:txBody>
          <a:bodyPr wrap="none" rtlCol="0">
            <a:spAutoFit/>
          </a:bodyPr>
          <a:lstStyle/>
          <a:p>
            <a:r>
              <a:rPr lang="en-US" dirty="0"/>
              <a:t>39</a:t>
            </a:r>
          </a:p>
        </p:txBody>
      </p:sp>
      <p:sp>
        <p:nvSpPr>
          <p:cNvPr id="35" name="TextBox 34">
            <a:extLst>
              <a:ext uri="{FF2B5EF4-FFF2-40B4-BE49-F238E27FC236}">
                <a16:creationId xmlns:a16="http://schemas.microsoft.com/office/drawing/2014/main" id="{489F1CD8-4412-4C4F-B9B0-24CEB5A1B5AB}"/>
              </a:ext>
            </a:extLst>
          </p:cNvPr>
          <p:cNvSpPr txBox="1"/>
          <p:nvPr/>
        </p:nvSpPr>
        <p:spPr>
          <a:xfrm>
            <a:off x="2108963" y="2651342"/>
            <a:ext cx="431528" cy="369332"/>
          </a:xfrm>
          <a:prstGeom prst="rect">
            <a:avLst/>
          </a:prstGeom>
          <a:noFill/>
        </p:spPr>
        <p:txBody>
          <a:bodyPr wrap="none" rtlCol="0">
            <a:spAutoFit/>
          </a:bodyPr>
          <a:lstStyle/>
          <a:p>
            <a:r>
              <a:rPr lang="en-US" dirty="0"/>
              <a:t>41</a:t>
            </a:r>
          </a:p>
        </p:txBody>
      </p:sp>
      <p:cxnSp>
        <p:nvCxnSpPr>
          <p:cNvPr id="6" name="Straight Arrow Connector 5">
            <a:extLst>
              <a:ext uri="{FF2B5EF4-FFF2-40B4-BE49-F238E27FC236}">
                <a16:creationId xmlns:a16="http://schemas.microsoft.com/office/drawing/2014/main" id="{71DE01B0-2FAB-8F45-9524-BB01F4AF5E85}"/>
              </a:ext>
            </a:extLst>
          </p:cNvPr>
          <p:cNvCxnSpPr/>
          <p:nvPr/>
        </p:nvCxnSpPr>
        <p:spPr>
          <a:xfrm>
            <a:off x="8204200" y="5384800"/>
            <a:ext cx="0" cy="596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C0E038B-B760-2E47-832A-4A79F73CA7CE}"/>
              </a:ext>
            </a:extLst>
          </p:cNvPr>
          <p:cNvSpPr txBox="1"/>
          <p:nvPr/>
        </p:nvSpPr>
        <p:spPr>
          <a:xfrm>
            <a:off x="7258721" y="6017759"/>
            <a:ext cx="2394182" cy="461665"/>
          </a:xfrm>
          <a:prstGeom prst="rect">
            <a:avLst/>
          </a:prstGeom>
          <a:noFill/>
        </p:spPr>
        <p:txBody>
          <a:bodyPr wrap="none" rtlCol="0">
            <a:spAutoFit/>
          </a:bodyPr>
          <a:lstStyle/>
          <a:p>
            <a:r>
              <a:rPr lang="en-US" sz="2400" dirty="0"/>
              <a:t>Empirical </a:t>
            </a:r>
            <a:r>
              <a:rPr lang="en-US" sz="2400" dirty="0" err="1"/>
              <a:t>pvalue</a:t>
            </a:r>
            <a:endParaRPr lang="en-US" sz="2400" dirty="0"/>
          </a:p>
        </p:txBody>
      </p:sp>
      <p:sp>
        <p:nvSpPr>
          <p:cNvPr id="4" name="Slide Number Placeholder 3">
            <a:extLst>
              <a:ext uri="{FF2B5EF4-FFF2-40B4-BE49-F238E27FC236}">
                <a16:creationId xmlns:a16="http://schemas.microsoft.com/office/drawing/2014/main" id="{8224AF28-B25A-A240-AABD-5950913EDEB3}"/>
              </a:ext>
            </a:extLst>
          </p:cNvPr>
          <p:cNvSpPr>
            <a:spLocks noGrp="1"/>
          </p:cNvSpPr>
          <p:nvPr>
            <p:ph type="sldNum" sz="quarter" idx="12"/>
          </p:nvPr>
        </p:nvSpPr>
        <p:spPr/>
        <p:txBody>
          <a:bodyPr/>
          <a:lstStyle/>
          <a:p>
            <a:fld id="{98DDC0CE-AB8E-E941-A89C-F3A04681F3DC}" type="slidenum">
              <a:rPr lang="en-US" smtClean="0"/>
              <a:t>23</a:t>
            </a:fld>
            <a:endParaRPr lang="en-US"/>
          </a:p>
        </p:txBody>
      </p:sp>
      <p:sp>
        <p:nvSpPr>
          <p:cNvPr id="8" name="Rectangle 7">
            <a:extLst>
              <a:ext uri="{FF2B5EF4-FFF2-40B4-BE49-F238E27FC236}">
                <a16:creationId xmlns:a16="http://schemas.microsoft.com/office/drawing/2014/main" id="{30FB0988-6441-48D1-9D50-BC0557B75AD2}"/>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559600493"/>
      </p:ext>
    </p:extLst>
  </p:cSld>
  <p:clrMapOvr>
    <a:masterClrMapping/>
  </p:clrMapOvr>
  <mc:AlternateContent xmlns:mc="http://schemas.openxmlformats.org/markup-compatibility/2006" xmlns:p14="http://schemas.microsoft.com/office/powerpoint/2010/main">
    <mc:Choice Requires="p14">
      <p:transition spd="slow" p14:dur="2000" advTm="3503"/>
    </mc:Choice>
    <mc:Fallback xmlns="">
      <p:transition spd="slow" advTm="3503"/>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0BC078-217E-50F3-30DA-A4D27E6F673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7660F8B8-8F2B-22A9-8459-AB7988EBBADF}"/>
              </a:ext>
            </a:extLst>
          </p:cNvPr>
          <p:cNvSpPr/>
          <p:nvPr/>
        </p:nvSpPr>
        <p:spPr>
          <a:xfrm>
            <a:off x="2519057" y="5581293"/>
            <a:ext cx="6532180" cy="646331"/>
          </a:xfrm>
          <a:prstGeom prst="rect">
            <a:avLst/>
          </a:prstGeom>
        </p:spPr>
        <p:txBody>
          <a:bodyPr wrap="square">
            <a:spAutoFit/>
          </a:bodyPr>
          <a:lstStyle/>
          <a:p>
            <a:r>
              <a:rPr lang="en-US" dirty="0"/>
              <a:t>VIDEO  the M&amp;M’s examples:</a:t>
            </a:r>
          </a:p>
          <a:p>
            <a:r>
              <a:rPr lang="en-US" dirty="0"/>
              <a:t>https://</a:t>
            </a:r>
            <a:r>
              <a:rPr lang="en-US" dirty="0" err="1"/>
              <a:t>www.youtube.com</a:t>
            </a:r>
            <a:r>
              <a:rPr lang="en-US" dirty="0"/>
              <a:t>/</a:t>
            </a:r>
            <a:r>
              <a:rPr lang="en-US" dirty="0" err="1"/>
              <a:t>watch?v</a:t>
            </a:r>
            <a:r>
              <a:rPr lang="en-US" dirty="0"/>
              <a:t>=</a:t>
            </a:r>
            <a:r>
              <a:rPr lang="en-US" dirty="0" err="1"/>
              <a:t>udyAvvaMjfM</a:t>
            </a:r>
            <a:endParaRPr lang="en-US" dirty="0"/>
          </a:p>
        </p:txBody>
      </p:sp>
      <p:sp>
        <p:nvSpPr>
          <p:cNvPr id="7" name="TextBox 6">
            <a:extLst>
              <a:ext uri="{FF2B5EF4-FFF2-40B4-BE49-F238E27FC236}">
                <a16:creationId xmlns:a16="http://schemas.microsoft.com/office/drawing/2014/main" id="{77BC8E20-318D-7EC0-F78F-DD4CF9A7B941}"/>
              </a:ext>
            </a:extLst>
          </p:cNvPr>
          <p:cNvSpPr txBox="1"/>
          <p:nvPr/>
        </p:nvSpPr>
        <p:spPr>
          <a:xfrm>
            <a:off x="1941085" y="18947"/>
            <a:ext cx="8212960" cy="1200329"/>
          </a:xfrm>
          <a:prstGeom prst="rect">
            <a:avLst/>
          </a:prstGeom>
          <a:noFill/>
        </p:spPr>
        <p:txBody>
          <a:bodyPr wrap="square" rtlCol="0">
            <a:spAutoFit/>
          </a:bodyPr>
          <a:lstStyle/>
          <a:p>
            <a:pPr algn="ctr"/>
            <a:r>
              <a:rPr lang="en-US" sz="3600" b="1" dirty="0"/>
              <a:t>Do you need to learn more about Fisher’s exact test?</a:t>
            </a:r>
          </a:p>
        </p:txBody>
      </p:sp>
      <p:sp>
        <p:nvSpPr>
          <p:cNvPr id="2" name="TextBox 1">
            <a:extLst>
              <a:ext uri="{FF2B5EF4-FFF2-40B4-BE49-F238E27FC236}">
                <a16:creationId xmlns:a16="http://schemas.microsoft.com/office/drawing/2014/main" id="{E3FC73D2-5BE3-18B4-35A8-AFDC701CC84C}"/>
              </a:ext>
            </a:extLst>
          </p:cNvPr>
          <p:cNvSpPr txBox="1"/>
          <p:nvPr/>
        </p:nvSpPr>
        <p:spPr>
          <a:xfrm>
            <a:off x="6564086" y="2993572"/>
            <a:ext cx="511628" cy="369332"/>
          </a:xfrm>
          <a:prstGeom prst="rect">
            <a:avLst/>
          </a:prstGeom>
          <a:noFill/>
        </p:spPr>
        <p:txBody>
          <a:bodyPr wrap="square" rtlCol="0">
            <a:spAutoFit/>
          </a:bodyPr>
          <a:lstStyle/>
          <a:p>
            <a:r>
              <a:rPr lang="en-US" b="1" dirty="0">
                <a:solidFill>
                  <a:schemeClr val="bg1"/>
                </a:solidFill>
                <a:latin typeface="Abadi MT Condensed Light" charset="0"/>
                <a:ea typeface="Abadi MT Condensed Light" charset="0"/>
                <a:cs typeface="Abadi MT Condensed Light" charset="0"/>
              </a:rPr>
              <a:t>m</a:t>
            </a:r>
          </a:p>
        </p:txBody>
      </p:sp>
      <p:pic>
        <p:nvPicPr>
          <p:cNvPr id="5122" name="Picture 2" descr="mage result for bags of m m 's">
            <a:extLst>
              <a:ext uri="{FF2B5EF4-FFF2-40B4-BE49-F238E27FC236}">
                <a16:creationId xmlns:a16="http://schemas.microsoft.com/office/drawing/2014/main" id="{B0023CF5-6A5A-C0BC-75A7-BFA3E612DF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655" y="2901522"/>
            <a:ext cx="2563091" cy="1878296"/>
          </a:xfrm>
          <a:prstGeom prst="rect">
            <a:avLst/>
          </a:prstGeom>
          <a:noFill/>
          <a:ln w="38100">
            <a:solidFill>
              <a:srgbClr val="C8B24D"/>
            </a:solidFill>
          </a:ln>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DA9CCED3-305C-E2D6-B184-2592C3970C02}"/>
              </a:ext>
            </a:extLst>
          </p:cNvPr>
          <p:cNvSpPr/>
          <p:nvPr/>
        </p:nvSpPr>
        <p:spPr>
          <a:xfrm>
            <a:off x="3003967" y="1996967"/>
            <a:ext cx="2529258" cy="3211673"/>
          </a:xfrm>
          <a:prstGeom prst="rect">
            <a:avLst/>
          </a:prstGeom>
          <a:noFill/>
          <a:ln w="38100">
            <a:solidFill>
              <a:srgbClr val="C8B24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A1B1C20-A8EF-3591-0AFF-D664D85BC5BF}"/>
              </a:ext>
            </a:extLst>
          </p:cNvPr>
          <p:cNvSpPr/>
          <p:nvPr/>
        </p:nvSpPr>
        <p:spPr>
          <a:xfrm>
            <a:off x="4284119" y="5175826"/>
            <a:ext cx="1316771" cy="369332"/>
          </a:xfrm>
          <a:prstGeom prst="rect">
            <a:avLst/>
          </a:prstGeom>
        </p:spPr>
        <p:txBody>
          <a:bodyPr wrap="none">
            <a:spAutoFit/>
          </a:bodyPr>
          <a:lstStyle/>
          <a:p>
            <a:pPr>
              <a:buClrTx/>
              <a:buSzTx/>
              <a:buFontTx/>
              <a:buNone/>
            </a:pPr>
            <a:r>
              <a:rPr lang="en-US" b="1" dirty="0">
                <a:solidFill>
                  <a:srgbClr val="C8B24D"/>
                </a:solidFill>
                <a:latin typeface="Calibri" pitchFamily="-108" charset="0"/>
                <a:ea typeface="ＭＳ Ｐゴシック" pitchFamily="-108" charset="-128"/>
                <a:cs typeface="ＭＳ Ｐゴシック" pitchFamily="-108" charset="-128"/>
              </a:rPr>
              <a:t>Background</a:t>
            </a:r>
          </a:p>
        </p:txBody>
      </p:sp>
      <p:sp>
        <p:nvSpPr>
          <p:cNvPr id="11" name="TextBox 10">
            <a:extLst>
              <a:ext uri="{FF2B5EF4-FFF2-40B4-BE49-F238E27FC236}">
                <a16:creationId xmlns:a16="http://schemas.microsoft.com/office/drawing/2014/main" id="{D7C69346-ED35-2390-2D9A-B5FE5C1A675C}"/>
              </a:ext>
            </a:extLst>
          </p:cNvPr>
          <p:cNvSpPr txBox="1"/>
          <p:nvPr/>
        </p:nvSpPr>
        <p:spPr>
          <a:xfrm>
            <a:off x="6632371" y="2466285"/>
            <a:ext cx="3439884" cy="369332"/>
          </a:xfrm>
          <a:prstGeom prst="rect">
            <a:avLst/>
          </a:prstGeom>
          <a:noFill/>
        </p:spPr>
        <p:txBody>
          <a:bodyPr wrap="square" rtlCol="0">
            <a:spAutoFit/>
          </a:bodyPr>
          <a:lstStyle/>
          <a:p>
            <a:r>
              <a:rPr lang="en-US" b="1" dirty="0">
                <a:solidFill>
                  <a:srgbClr val="FF40FF"/>
                </a:solidFill>
              </a:rPr>
              <a:t>My “sample”= my gene list</a:t>
            </a:r>
          </a:p>
        </p:txBody>
      </p:sp>
      <p:sp>
        <p:nvSpPr>
          <p:cNvPr id="13" name="TextBox 12">
            <a:extLst>
              <a:ext uri="{FF2B5EF4-FFF2-40B4-BE49-F238E27FC236}">
                <a16:creationId xmlns:a16="http://schemas.microsoft.com/office/drawing/2014/main" id="{59EDA6E0-28F9-EE76-AD1F-C2D5FB29B685}"/>
              </a:ext>
            </a:extLst>
          </p:cNvPr>
          <p:cNvSpPr txBox="1"/>
          <p:nvPr/>
        </p:nvSpPr>
        <p:spPr>
          <a:xfrm>
            <a:off x="3074022" y="1603304"/>
            <a:ext cx="2568496" cy="369332"/>
          </a:xfrm>
          <a:prstGeom prst="rect">
            <a:avLst/>
          </a:prstGeom>
          <a:noFill/>
        </p:spPr>
        <p:txBody>
          <a:bodyPr wrap="square" rtlCol="0">
            <a:spAutoFit/>
          </a:bodyPr>
          <a:lstStyle/>
          <a:p>
            <a:r>
              <a:rPr lang="en-US" dirty="0">
                <a:solidFill>
                  <a:srgbClr val="FF40FF"/>
                </a:solidFill>
              </a:rPr>
              <a:t> </a:t>
            </a:r>
            <a:r>
              <a:rPr lang="en-US" b="1" dirty="0">
                <a:solidFill>
                  <a:srgbClr val="0432FF"/>
                </a:solidFill>
              </a:rPr>
              <a:t>gene sets (pathways)(</a:t>
            </a:r>
          </a:p>
        </p:txBody>
      </p:sp>
      <p:sp>
        <p:nvSpPr>
          <p:cNvPr id="12" name="TextBox 11">
            <a:extLst>
              <a:ext uri="{FF2B5EF4-FFF2-40B4-BE49-F238E27FC236}">
                <a16:creationId xmlns:a16="http://schemas.microsoft.com/office/drawing/2014/main" id="{AD55711B-A0CB-7F47-2216-DE4566A531F5}"/>
              </a:ext>
            </a:extLst>
          </p:cNvPr>
          <p:cNvSpPr txBox="1"/>
          <p:nvPr/>
        </p:nvSpPr>
        <p:spPr>
          <a:xfrm>
            <a:off x="10051060" y="166255"/>
            <a:ext cx="1984482" cy="923330"/>
          </a:xfrm>
          <a:prstGeom prst="rect">
            <a:avLst/>
          </a:prstGeom>
          <a:noFill/>
        </p:spPr>
        <p:txBody>
          <a:bodyPr wrap="square" rtlCol="0">
            <a:spAutoFit/>
          </a:bodyPr>
          <a:lstStyle/>
          <a:p>
            <a:r>
              <a:rPr lang="en-US" dirty="0">
                <a:hlinkClick r:id="rId4"/>
              </a:rPr>
              <a:t>StatQuest with Josh Starmer</a:t>
            </a:r>
            <a:br>
              <a:rPr lang="en-US" dirty="0"/>
            </a:br>
            <a:endParaRPr lang="en-US" dirty="0"/>
          </a:p>
        </p:txBody>
      </p:sp>
      <p:pic>
        <p:nvPicPr>
          <p:cNvPr id="14" name="Picture 13">
            <a:extLst>
              <a:ext uri="{FF2B5EF4-FFF2-40B4-BE49-F238E27FC236}">
                <a16:creationId xmlns:a16="http://schemas.microsoft.com/office/drawing/2014/main" id="{0A6F60D8-3990-BF35-3F73-8B8D13EC4012}"/>
              </a:ext>
            </a:extLst>
          </p:cNvPr>
          <p:cNvPicPr>
            <a:picLocks noChangeAspect="1"/>
          </p:cNvPicPr>
          <p:nvPr/>
        </p:nvPicPr>
        <p:blipFill>
          <a:blip r:embed="rId5"/>
          <a:stretch>
            <a:fillRect/>
          </a:stretch>
        </p:blipFill>
        <p:spPr>
          <a:xfrm>
            <a:off x="9228877" y="1190802"/>
            <a:ext cx="1200150" cy="1200150"/>
          </a:xfrm>
          <a:prstGeom prst="rect">
            <a:avLst/>
          </a:prstGeom>
        </p:spPr>
      </p:pic>
      <p:sp>
        <p:nvSpPr>
          <p:cNvPr id="10" name="Slide Number Placeholder 9">
            <a:extLst>
              <a:ext uri="{FF2B5EF4-FFF2-40B4-BE49-F238E27FC236}">
                <a16:creationId xmlns:a16="http://schemas.microsoft.com/office/drawing/2014/main" id="{4E2D3DAE-7AA6-9D9E-F8A8-83EBAFCA5E6F}"/>
              </a:ext>
            </a:extLst>
          </p:cNvPr>
          <p:cNvSpPr>
            <a:spLocks noGrp="1"/>
          </p:cNvSpPr>
          <p:nvPr>
            <p:ph type="sldNum" sz="quarter" idx="12"/>
          </p:nvPr>
        </p:nvSpPr>
        <p:spPr/>
        <p:txBody>
          <a:bodyPr/>
          <a:lstStyle/>
          <a:p>
            <a:fld id="{98DDC0CE-AB8E-E941-A89C-F3A04681F3DC}" type="slidenum">
              <a:rPr lang="en-US" smtClean="0"/>
              <a:t>24</a:t>
            </a:fld>
            <a:endParaRPr lang="en-US"/>
          </a:p>
        </p:txBody>
      </p:sp>
      <p:sp>
        <p:nvSpPr>
          <p:cNvPr id="17" name="Rectangle 16">
            <a:extLst>
              <a:ext uri="{FF2B5EF4-FFF2-40B4-BE49-F238E27FC236}">
                <a16:creationId xmlns:a16="http://schemas.microsoft.com/office/drawing/2014/main" id="{7C19E224-93C5-47B3-57E7-7879E1301235}"/>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pic>
        <p:nvPicPr>
          <p:cNvPr id="15" name="Picture 14">
            <a:extLst>
              <a:ext uri="{FF2B5EF4-FFF2-40B4-BE49-F238E27FC236}">
                <a16:creationId xmlns:a16="http://schemas.microsoft.com/office/drawing/2014/main" id="{13343C60-2C75-49EF-798A-276332B2C29C}"/>
              </a:ext>
            </a:extLst>
          </p:cNvPr>
          <p:cNvPicPr>
            <a:picLocks noChangeAspect="1"/>
          </p:cNvPicPr>
          <p:nvPr/>
        </p:nvPicPr>
        <p:blipFill>
          <a:blip r:embed="rId6"/>
          <a:stretch>
            <a:fillRect/>
          </a:stretch>
        </p:blipFill>
        <p:spPr>
          <a:xfrm>
            <a:off x="3248892" y="2036618"/>
            <a:ext cx="2052782" cy="3079172"/>
          </a:xfrm>
          <a:prstGeom prst="rect">
            <a:avLst/>
          </a:prstGeom>
        </p:spPr>
      </p:pic>
      <p:pic>
        <p:nvPicPr>
          <p:cNvPr id="16" name="Picture 15">
            <a:extLst>
              <a:ext uri="{FF2B5EF4-FFF2-40B4-BE49-F238E27FC236}">
                <a16:creationId xmlns:a16="http://schemas.microsoft.com/office/drawing/2014/main" id="{DDA09669-D802-5D93-6A25-8A26217B6D4B}"/>
              </a:ext>
            </a:extLst>
          </p:cNvPr>
          <p:cNvPicPr>
            <a:picLocks noChangeAspect="1"/>
          </p:cNvPicPr>
          <p:nvPr/>
        </p:nvPicPr>
        <p:blipFill>
          <a:blip r:embed="rId7"/>
          <a:stretch>
            <a:fillRect/>
          </a:stretch>
        </p:blipFill>
        <p:spPr>
          <a:xfrm>
            <a:off x="6284768" y="2867891"/>
            <a:ext cx="3523312" cy="481446"/>
          </a:xfrm>
          <a:prstGeom prst="rect">
            <a:avLst/>
          </a:prstGeom>
        </p:spPr>
      </p:pic>
      <p:sp>
        <p:nvSpPr>
          <p:cNvPr id="18" name="TextBox 17">
            <a:extLst>
              <a:ext uri="{FF2B5EF4-FFF2-40B4-BE49-F238E27FC236}">
                <a16:creationId xmlns:a16="http://schemas.microsoft.com/office/drawing/2014/main" id="{D69E5C22-FC83-D8E1-BE59-61655F212295}"/>
              </a:ext>
            </a:extLst>
          </p:cNvPr>
          <p:cNvSpPr txBox="1"/>
          <p:nvPr/>
        </p:nvSpPr>
        <p:spPr>
          <a:xfrm>
            <a:off x="6012873" y="3643745"/>
            <a:ext cx="6026728" cy="1754326"/>
          </a:xfrm>
          <a:prstGeom prst="rect">
            <a:avLst/>
          </a:prstGeom>
          <a:noFill/>
        </p:spPr>
        <p:txBody>
          <a:bodyPr wrap="square" rtlCol="0">
            <a:spAutoFit/>
          </a:bodyPr>
          <a:lstStyle/>
          <a:p>
            <a:r>
              <a:rPr lang="en-US" dirty="0"/>
              <a:t>On the left, all the </a:t>
            </a:r>
            <a:r>
              <a:rPr lang="en-US" dirty="0" err="1"/>
              <a:t>m&amp;m’s</a:t>
            </a:r>
            <a:r>
              <a:rPr lang="en-US" dirty="0"/>
              <a:t> in the bag sorted using the different colors. I take a random “sample” of </a:t>
            </a:r>
            <a:r>
              <a:rPr lang="en-US" dirty="0" err="1"/>
              <a:t>m&amp;m’s</a:t>
            </a:r>
            <a:r>
              <a:rPr lang="en-US" dirty="0"/>
              <a:t> from the bag, and I would like to determine if my sample is special.</a:t>
            </a:r>
          </a:p>
          <a:p>
            <a:endParaRPr lang="en-US" dirty="0"/>
          </a:p>
          <a:p>
            <a:endParaRPr lang="en-US" dirty="0"/>
          </a:p>
        </p:txBody>
      </p:sp>
      <p:pic>
        <p:nvPicPr>
          <p:cNvPr id="19" name="Picture 18">
            <a:extLst>
              <a:ext uri="{FF2B5EF4-FFF2-40B4-BE49-F238E27FC236}">
                <a16:creationId xmlns:a16="http://schemas.microsoft.com/office/drawing/2014/main" id="{F792E46E-585A-298A-0419-A5DBC8078043}"/>
              </a:ext>
            </a:extLst>
          </p:cNvPr>
          <p:cNvPicPr>
            <a:picLocks noChangeAspect="1"/>
          </p:cNvPicPr>
          <p:nvPr/>
        </p:nvPicPr>
        <p:blipFill>
          <a:blip r:embed="rId8"/>
          <a:stretch>
            <a:fillRect/>
          </a:stretch>
        </p:blipFill>
        <p:spPr>
          <a:xfrm>
            <a:off x="10618933" y="775854"/>
            <a:ext cx="1471086" cy="1969654"/>
          </a:xfrm>
          <a:prstGeom prst="rect">
            <a:avLst/>
          </a:prstGeom>
        </p:spPr>
      </p:pic>
      <p:sp>
        <p:nvSpPr>
          <p:cNvPr id="20" name="TextBox 19">
            <a:extLst>
              <a:ext uri="{FF2B5EF4-FFF2-40B4-BE49-F238E27FC236}">
                <a16:creationId xmlns:a16="http://schemas.microsoft.com/office/drawing/2014/main" id="{43BE16DB-D7F4-2F0C-985E-DCB79C1AE529}"/>
              </a:ext>
            </a:extLst>
          </p:cNvPr>
          <p:cNvSpPr txBox="1"/>
          <p:nvPr/>
        </p:nvSpPr>
        <p:spPr>
          <a:xfrm>
            <a:off x="318655" y="2272145"/>
            <a:ext cx="1752403" cy="646331"/>
          </a:xfrm>
          <a:prstGeom prst="rect">
            <a:avLst/>
          </a:prstGeom>
          <a:noFill/>
        </p:spPr>
        <p:txBody>
          <a:bodyPr wrap="none" rtlCol="0">
            <a:spAutoFit/>
          </a:bodyPr>
          <a:lstStyle/>
          <a:p>
            <a:r>
              <a:rPr lang="en-US" dirty="0"/>
              <a:t>1 bag of </a:t>
            </a:r>
            <a:r>
              <a:rPr lang="en-US" dirty="0" err="1"/>
              <a:t>m&amp;m’s</a:t>
            </a:r>
            <a:r>
              <a:rPr lang="en-US" dirty="0"/>
              <a:t> </a:t>
            </a:r>
          </a:p>
          <a:p>
            <a:r>
              <a:rPr lang="en-US" dirty="0">
                <a:solidFill>
                  <a:srgbClr val="C3AD4B"/>
                </a:solidFill>
              </a:rPr>
              <a:t>(= my universe)</a:t>
            </a:r>
          </a:p>
        </p:txBody>
      </p:sp>
    </p:spTree>
    <p:extLst>
      <p:ext uri="{BB962C8B-B14F-4D97-AF65-F5344CB8AC3E}">
        <p14:creationId xmlns:p14="http://schemas.microsoft.com/office/powerpoint/2010/main" val="3656964795"/>
      </p:ext>
    </p:extLst>
  </p:cSld>
  <p:clrMapOvr>
    <a:masterClrMapping/>
  </p:clrMapOvr>
  <mc:AlternateContent xmlns:mc="http://schemas.openxmlformats.org/markup-compatibility/2006" xmlns:p14="http://schemas.microsoft.com/office/powerpoint/2010/main">
    <mc:Choice Requires="p14">
      <p:transition spd="slow" p14:dur="2000" advTm="1769"/>
    </mc:Choice>
    <mc:Fallback xmlns="">
      <p:transition spd="slow" advTm="1769"/>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8" descr="histo">
            <a:extLst>
              <a:ext uri="{FF2B5EF4-FFF2-40B4-BE49-F238E27FC236}">
                <a16:creationId xmlns:a16="http://schemas.microsoft.com/office/drawing/2014/main" id="{33DC9BB4-82F7-61C7-1EA0-6A4707E4FE48}"/>
              </a:ext>
            </a:extLst>
          </p:cNvPr>
          <p:cNvPicPr>
            <a:picLocks noChangeAspect="1" noChangeArrowheads="1"/>
          </p:cNvPicPr>
          <p:nvPr/>
        </p:nvPicPr>
        <p:blipFill>
          <a:blip r:embed="rId3"/>
          <a:srcRect/>
          <a:stretch>
            <a:fillRect/>
          </a:stretch>
        </p:blipFill>
        <p:spPr bwMode="auto">
          <a:xfrm>
            <a:off x="5865811" y="1513272"/>
            <a:ext cx="4295775" cy="2409825"/>
          </a:xfrm>
          <a:prstGeom prst="rect">
            <a:avLst/>
          </a:prstGeom>
          <a:noFill/>
          <a:ln w="9525">
            <a:noFill/>
            <a:miter lim="800000"/>
            <a:headEnd/>
            <a:tailEnd/>
          </a:ln>
        </p:spPr>
      </p:pic>
      <p:grpSp>
        <p:nvGrpSpPr>
          <p:cNvPr id="37" name="Group 51">
            <a:extLst>
              <a:ext uri="{FF2B5EF4-FFF2-40B4-BE49-F238E27FC236}">
                <a16:creationId xmlns:a16="http://schemas.microsoft.com/office/drawing/2014/main" id="{DD57AB55-4A22-8009-2388-1AE4445227D1}"/>
              </a:ext>
            </a:extLst>
          </p:cNvPr>
          <p:cNvGrpSpPr>
            <a:grpSpLocks/>
          </p:cNvGrpSpPr>
          <p:nvPr/>
        </p:nvGrpSpPr>
        <p:grpSpPr bwMode="auto">
          <a:xfrm>
            <a:off x="9116469" y="2529432"/>
            <a:ext cx="1260475" cy="609600"/>
            <a:chOff x="4822" y="1536"/>
            <a:chExt cx="794" cy="384"/>
          </a:xfrm>
        </p:grpSpPr>
        <p:sp>
          <p:nvSpPr>
            <p:cNvPr id="38" name="Text Box 42">
              <a:extLst>
                <a:ext uri="{FF2B5EF4-FFF2-40B4-BE49-F238E27FC236}">
                  <a16:creationId xmlns:a16="http://schemas.microsoft.com/office/drawing/2014/main" id="{322A39A6-5328-9A8E-DC4E-679514326809}"/>
                </a:ext>
              </a:extLst>
            </p:cNvPr>
            <p:cNvSpPr txBox="1">
              <a:spLocks noChangeArrowheads="1"/>
            </p:cNvSpPr>
            <p:nvPr/>
          </p:nvSpPr>
          <p:spPr bwMode="auto">
            <a:xfrm>
              <a:off x="4822" y="1536"/>
              <a:ext cx="794" cy="233"/>
            </a:xfrm>
            <a:prstGeom prst="rect">
              <a:avLst/>
            </a:prstGeom>
            <a:noFill/>
            <a:ln w="9525">
              <a:noFill/>
              <a:miter lim="800000"/>
              <a:headEnd/>
              <a:tailEnd/>
            </a:ln>
          </p:spPr>
          <p:txBody>
            <a:bodyPr wrap="square">
              <a:prstTxWarp prst="textNoShape">
                <a:avLst/>
              </a:prstTxWarp>
              <a:spAutoFit/>
            </a:bodyPr>
            <a:lstStyle/>
            <a:p>
              <a:r>
                <a:rPr lang="en-US" dirty="0"/>
                <a:t>P-value</a:t>
              </a:r>
            </a:p>
          </p:txBody>
        </p:sp>
        <p:sp>
          <p:nvSpPr>
            <p:cNvPr id="39" name="AutoShape 43">
              <a:extLst>
                <a:ext uri="{FF2B5EF4-FFF2-40B4-BE49-F238E27FC236}">
                  <a16:creationId xmlns:a16="http://schemas.microsoft.com/office/drawing/2014/main" id="{B3DCDA55-5984-A3A3-D272-8753C582098F}"/>
                </a:ext>
              </a:extLst>
            </p:cNvPr>
            <p:cNvSpPr>
              <a:spLocks/>
            </p:cNvSpPr>
            <p:nvPr/>
          </p:nvSpPr>
          <p:spPr bwMode="auto">
            <a:xfrm rot="16200000">
              <a:off x="5078" y="1539"/>
              <a:ext cx="151" cy="611"/>
            </a:xfrm>
            <a:prstGeom prst="rightBrace">
              <a:avLst>
                <a:gd name="adj1" fmla="val 44444"/>
                <a:gd name="adj2" fmla="val 50000"/>
              </a:avLst>
            </a:prstGeom>
            <a:noFill/>
            <a:ln w="28575">
              <a:solidFill>
                <a:schemeClr val="tx1"/>
              </a:solidFill>
              <a:round/>
              <a:headEnd/>
              <a:tailEnd/>
            </a:ln>
          </p:spPr>
          <p:txBody>
            <a:bodyPr wrap="none" anchor="ctr">
              <a:prstTxWarp prst="textNoShape">
                <a:avLst/>
              </a:prstTxWarp>
            </a:bodyPr>
            <a:lstStyle/>
            <a:p>
              <a:endParaRPr lang="en-US"/>
            </a:p>
          </p:txBody>
        </p:sp>
      </p:grpSp>
      <p:grpSp>
        <p:nvGrpSpPr>
          <p:cNvPr id="40" name="Group 49">
            <a:extLst>
              <a:ext uri="{FF2B5EF4-FFF2-40B4-BE49-F238E27FC236}">
                <a16:creationId xmlns:a16="http://schemas.microsoft.com/office/drawing/2014/main" id="{8BA97D5B-5397-47B7-8909-B5F8D57270F9}"/>
              </a:ext>
            </a:extLst>
          </p:cNvPr>
          <p:cNvGrpSpPr>
            <a:grpSpLocks/>
          </p:cNvGrpSpPr>
          <p:nvPr/>
        </p:nvGrpSpPr>
        <p:grpSpPr bwMode="auto">
          <a:xfrm>
            <a:off x="6378521" y="1207541"/>
            <a:ext cx="3352800" cy="473075"/>
            <a:chOff x="2621" y="807"/>
            <a:chExt cx="2112" cy="298"/>
          </a:xfrm>
        </p:grpSpPr>
        <p:sp>
          <p:nvSpPr>
            <p:cNvPr id="41" name="AutoShape 44">
              <a:extLst>
                <a:ext uri="{FF2B5EF4-FFF2-40B4-BE49-F238E27FC236}">
                  <a16:creationId xmlns:a16="http://schemas.microsoft.com/office/drawing/2014/main" id="{396D7927-5F8D-BCF0-3622-367AFFFE3A5C}"/>
                </a:ext>
              </a:extLst>
            </p:cNvPr>
            <p:cNvSpPr>
              <a:spLocks/>
            </p:cNvSpPr>
            <p:nvPr/>
          </p:nvSpPr>
          <p:spPr bwMode="auto">
            <a:xfrm rot="16200000">
              <a:off x="3629" y="1"/>
              <a:ext cx="96" cy="2112"/>
            </a:xfrm>
            <a:prstGeom prst="rightBrace">
              <a:avLst>
                <a:gd name="adj1" fmla="val 183333"/>
                <a:gd name="adj2" fmla="val 50000"/>
              </a:avLst>
            </a:prstGeom>
            <a:noFill/>
            <a:ln w="28575">
              <a:solidFill>
                <a:schemeClr val="tx1"/>
              </a:solidFill>
              <a:round/>
              <a:headEnd/>
              <a:tailEnd/>
            </a:ln>
          </p:spPr>
          <p:txBody>
            <a:bodyPr wrap="none" anchor="ctr">
              <a:prstTxWarp prst="textNoShape">
                <a:avLst/>
              </a:prstTxWarp>
            </a:bodyPr>
            <a:lstStyle/>
            <a:p>
              <a:endParaRPr lang="en-US"/>
            </a:p>
          </p:txBody>
        </p:sp>
        <p:sp>
          <p:nvSpPr>
            <p:cNvPr id="42" name="Text Box 45">
              <a:extLst>
                <a:ext uri="{FF2B5EF4-FFF2-40B4-BE49-F238E27FC236}">
                  <a16:creationId xmlns:a16="http://schemas.microsoft.com/office/drawing/2014/main" id="{55B94B5B-A334-512C-43AC-0C92AF695CB5}"/>
                </a:ext>
              </a:extLst>
            </p:cNvPr>
            <p:cNvSpPr txBox="1">
              <a:spLocks noChangeArrowheads="1"/>
            </p:cNvSpPr>
            <p:nvPr/>
          </p:nvSpPr>
          <p:spPr bwMode="auto">
            <a:xfrm>
              <a:off x="3073" y="807"/>
              <a:ext cx="1124" cy="233"/>
            </a:xfrm>
            <a:prstGeom prst="rect">
              <a:avLst/>
            </a:prstGeom>
            <a:noFill/>
            <a:ln w="9525">
              <a:noFill/>
              <a:miter lim="800000"/>
              <a:headEnd/>
              <a:tailEnd/>
            </a:ln>
          </p:spPr>
          <p:txBody>
            <a:bodyPr wrap="none">
              <a:prstTxWarp prst="textNoShape">
                <a:avLst/>
              </a:prstTxWarp>
              <a:spAutoFit/>
            </a:bodyPr>
            <a:lstStyle/>
            <a:p>
              <a:r>
                <a:rPr lang="en-US" dirty="0"/>
                <a:t>Null distribution</a:t>
              </a:r>
            </a:p>
          </p:txBody>
        </p:sp>
      </p:grpSp>
      <p:grpSp>
        <p:nvGrpSpPr>
          <p:cNvPr id="43" name="Group 48">
            <a:extLst>
              <a:ext uri="{FF2B5EF4-FFF2-40B4-BE49-F238E27FC236}">
                <a16:creationId xmlns:a16="http://schemas.microsoft.com/office/drawing/2014/main" id="{66F32ECE-0950-DABD-7CF6-296162515FB0}"/>
              </a:ext>
            </a:extLst>
          </p:cNvPr>
          <p:cNvGrpSpPr>
            <a:grpSpLocks/>
          </p:cNvGrpSpPr>
          <p:nvPr/>
        </p:nvGrpSpPr>
        <p:grpSpPr bwMode="auto">
          <a:xfrm>
            <a:off x="8322475" y="2227432"/>
            <a:ext cx="2436709" cy="1454150"/>
            <a:chOff x="3879" y="1626"/>
            <a:chExt cx="1844" cy="916"/>
          </a:xfrm>
        </p:grpSpPr>
        <p:sp>
          <p:nvSpPr>
            <p:cNvPr id="44" name="Text Box 41">
              <a:extLst>
                <a:ext uri="{FF2B5EF4-FFF2-40B4-BE49-F238E27FC236}">
                  <a16:creationId xmlns:a16="http://schemas.microsoft.com/office/drawing/2014/main" id="{74909B93-7E67-A175-3638-F135D76452E0}"/>
                </a:ext>
              </a:extLst>
            </p:cNvPr>
            <p:cNvSpPr txBox="1">
              <a:spLocks noChangeArrowheads="1"/>
            </p:cNvSpPr>
            <p:nvPr/>
          </p:nvSpPr>
          <p:spPr bwMode="auto">
            <a:xfrm>
              <a:off x="3879" y="1626"/>
              <a:ext cx="1844" cy="349"/>
            </a:xfrm>
            <a:prstGeom prst="rect">
              <a:avLst/>
            </a:prstGeom>
            <a:noFill/>
            <a:ln w="9525">
              <a:noFill/>
              <a:miter lim="800000"/>
              <a:headEnd/>
              <a:tailEnd/>
            </a:ln>
          </p:spPr>
          <p:txBody>
            <a:bodyPr wrap="none">
              <a:prstTxWarp prst="textNoShape">
                <a:avLst/>
              </a:prstTxWarp>
              <a:spAutoFit/>
            </a:bodyPr>
            <a:lstStyle/>
            <a:p>
              <a:r>
                <a:rPr lang="en-US" dirty="0"/>
                <a:t>Answer = </a:t>
              </a:r>
              <a:r>
                <a:rPr lang="en-US" dirty="0">
                  <a:cs typeface="Calibri"/>
                </a:rPr>
                <a:t>0.001066662</a:t>
              </a:r>
            </a:p>
            <a:p>
              <a:endParaRPr lang="en-US" baseline="30000" dirty="0"/>
            </a:p>
          </p:txBody>
        </p:sp>
        <p:grpSp>
          <p:nvGrpSpPr>
            <p:cNvPr id="45" name="Group 47">
              <a:extLst>
                <a:ext uri="{FF2B5EF4-FFF2-40B4-BE49-F238E27FC236}">
                  <a16:creationId xmlns:a16="http://schemas.microsoft.com/office/drawing/2014/main" id="{05A40CCD-2FFE-9170-2159-F223BC76721A}"/>
                </a:ext>
              </a:extLst>
            </p:cNvPr>
            <p:cNvGrpSpPr>
              <a:grpSpLocks/>
            </p:cNvGrpSpPr>
            <p:nvPr/>
          </p:nvGrpSpPr>
          <p:grpSpPr bwMode="auto">
            <a:xfrm>
              <a:off x="4080" y="2160"/>
              <a:ext cx="889" cy="382"/>
              <a:chOff x="4080" y="2160"/>
              <a:chExt cx="889" cy="382"/>
            </a:xfrm>
          </p:grpSpPr>
          <p:sp>
            <p:nvSpPr>
              <p:cNvPr id="46" name="Oval 39">
                <a:extLst>
                  <a:ext uri="{FF2B5EF4-FFF2-40B4-BE49-F238E27FC236}">
                    <a16:creationId xmlns:a16="http://schemas.microsoft.com/office/drawing/2014/main" id="{69714611-F631-F146-2A43-C85A078F5E35}"/>
                  </a:ext>
                </a:extLst>
              </p:cNvPr>
              <p:cNvSpPr>
                <a:spLocks noChangeArrowheads="1"/>
              </p:cNvSpPr>
              <p:nvPr/>
            </p:nvSpPr>
            <p:spPr bwMode="auto">
              <a:xfrm>
                <a:off x="4080" y="2304"/>
                <a:ext cx="889" cy="238"/>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47" name="Line 46">
                <a:extLst>
                  <a:ext uri="{FF2B5EF4-FFF2-40B4-BE49-F238E27FC236}">
                    <a16:creationId xmlns:a16="http://schemas.microsoft.com/office/drawing/2014/main" id="{0AD95EFC-17AA-515F-34BC-19FB4E112876}"/>
                  </a:ext>
                </a:extLst>
              </p:cNvPr>
              <p:cNvSpPr>
                <a:spLocks noChangeShapeType="1"/>
              </p:cNvSpPr>
              <p:nvPr/>
            </p:nvSpPr>
            <p:spPr bwMode="auto">
              <a:xfrm flipV="1">
                <a:off x="4560" y="2160"/>
                <a:ext cx="48" cy="144"/>
              </a:xfrm>
              <a:prstGeom prst="line">
                <a:avLst/>
              </a:prstGeom>
              <a:noFill/>
              <a:ln w="9525">
                <a:solidFill>
                  <a:schemeClr val="tx1"/>
                </a:solidFill>
                <a:round/>
                <a:headEnd/>
                <a:tailEnd type="triangle" w="med" len="med"/>
              </a:ln>
            </p:spPr>
            <p:txBody>
              <a:bodyPr>
                <a:prstTxWarp prst="textNoShape">
                  <a:avLst/>
                </a:prstTxWarp>
              </a:bodyPr>
              <a:lstStyle/>
              <a:p>
                <a:endParaRPr lang="en-US"/>
              </a:p>
            </p:txBody>
          </p:sp>
        </p:grpSp>
      </p:grpSp>
      <p:sp>
        <p:nvSpPr>
          <p:cNvPr id="49" name="Rectangle 2">
            <a:extLst>
              <a:ext uri="{FF2B5EF4-FFF2-40B4-BE49-F238E27FC236}">
                <a16:creationId xmlns:a16="http://schemas.microsoft.com/office/drawing/2014/main" id="{8D028769-993E-2F7C-7FF0-7E436C7BAB02}"/>
              </a:ext>
            </a:extLst>
          </p:cNvPr>
          <p:cNvSpPr txBox="1">
            <a:spLocks noChangeArrowheads="1"/>
          </p:cNvSpPr>
          <p:nvPr/>
        </p:nvSpPr>
        <p:spPr>
          <a:xfrm>
            <a:off x="2049965" y="104036"/>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600" b="1" dirty="0">
                <a:ea typeface="ＭＳ Ｐゴシック" pitchFamily="-108" charset="-128"/>
                <a:cs typeface="ＭＳ Ｐゴシック" pitchFamily="-108" charset="-128"/>
              </a:rPr>
              <a:t>The Fisher’s exact test </a:t>
            </a:r>
            <a:br>
              <a:rPr lang="en-US" b="1" dirty="0">
                <a:ea typeface="ＭＳ Ｐゴシック" pitchFamily="-108" charset="-128"/>
                <a:cs typeface="ＭＳ Ｐゴシック" pitchFamily="-108" charset="-128"/>
              </a:rPr>
            </a:br>
            <a:r>
              <a:rPr lang="en-US" sz="2400" b="1" dirty="0">
                <a:ea typeface="ＭＳ Ｐゴシック" pitchFamily="-108" charset="-128"/>
                <a:cs typeface="ＭＳ Ｐゴシック" pitchFamily="-108" charset="-128"/>
              </a:rPr>
              <a:t>a.k.a., hypergeometric test</a:t>
            </a:r>
          </a:p>
        </p:txBody>
      </p:sp>
      <p:pic>
        <p:nvPicPr>
          <p:cNvPr id="50" name="Picture 38">
            <a:extLst>
              <a:ext uri="{FF2B5EF4-FFF2-40B4-BE49-F238E27FC236}">
                <a16:creationId xmlns:a16="http://schemas.microsoft.com/office/drawing/2014/main" id="{32542FE7-704C-AF6A-8385-D23196F540F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53187" y="3981390"/>
            <a:ext cx="280987" cy="145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Picture 39">
            <a:extLst>
              <a:ext uri="{FF2B5EF4-FFF2-40B4-BE49-F238E27FC236}">
                <a16:creationId xmlns:a16="http://schemas.microsoft.com/office/drawing/2014/main" id="{030AF5F3-4681-5D34-35FD-0E8BE18A291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flipH="1">
            <a:off x="7096124" y="3981390"/>
            <a:ext cx="288925" cy="145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 name="Picture 40">
            <a:extLst>
              <a:ext uri="{FF2B5EF4-FFF2-40B4-BE49-F238E27FC236}">
                <a16:creationId xmlns:a16="http://schemas.microsoft.com/office/drawing/2014/main" id="{48C66B33-808E-A972-89D5-2B557BDB3050}"/>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664447" y="3981390"/>
            <a:ext cx="280988" cy="145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 name="Picture 41">
            <a:extLst>
              <a:ext uri="{FF2B5EF4-FFF2-40B4-BE49-F238E27FC236}">
                <a16:creationId xmlns:a16="http://schemas.microsoft.com/office/drawing/2014/main" id="{987AF0B4-3AF4-68CA-CD34-44B946D27766}"/>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8326435" y="3981392"/>
            <a:ext cx="292100" cy="150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4" name="Picture 42">
            <a:extLst>
              <a:ext uri="{FF2B5EF4-FFF2-40B4-BE49-F238E27FC236}">
                <a16:creationId xmlns:a16="http://schemas.microsoft.com/office/drawing/2014/main" id="{481D7509-E6A2-0F1A-76EA-860A9F30862A}"/>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9032872" y="3981390"/>
            <a:ext cx="279400" cy="145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43">
            <a:extLst>
              <a:ext uri="{FF2B5EF4-FFF2-40B4-BE49-F238E27FC236}">
                <a16:creationId xmlns:a16="http://schemas.microsoft.com/office/drawing/2014/main" id="{78ED55D3-D657-BAB3-4942-9C26AC4F274B}"/>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9591672" y="3981390"/>
            <a:ext cx="279400" cy="145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TextBox 70">
            <a:extLst>
              <a:ext uri="{FF2B5EF4-FFF2-40B4-BE49-F238E27FC236}">
                <a16:creationId xmlns:a16="http://schemas.microsoft.com/office/drawing/2014/main" id="{802F8C72-5F50-56DF-224D-FE7A65D54CC1}"/>
              </a:ext>
            </a:extLst>
          </p:cNvPr>
          <p:cNvSpPr txBox="1">
            <a:spLocks noChangeArrowheads="1"/>
          </p:cNvSpPr>
          <p:nvPr/>
        </p:nvSpPr>
        <p:spPr bwMode="auto">
          <a:xfrm rot="-5400000">
            <a:off x="6215062" y="5508567"/>
            <a:ext cx="8413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400">
                <a:latin typeface="Calibri" charset="0"/>
              </a:rPr>
              <a:t>0.5766</a:t>
            </a:r>
          </a:p>
        </p:txBody>
      </p:sp>
      <p:sp>
        <p:nvSpPr>
          <p:cNvPr id="57" name="TextBox 71">
            <a:extLst>
              <a:ext uri="{FF2B5EF4-FFF2-40B4-BE49-F238E27FC236}">
                <a16:creationId xmlns:a16="http://schemas.microsoft.com/office/drawing/2014/main" id="{F1E7D220-3A9C-CC25-EE95-728D2C77D7D4}"/>
              </a:ext>
            </a:extLst>
          </p:cNvPr>
          <p:cNvSpPr txBox="1">
            <a:spLocks noChangeArrowheads="1"/>
          </p:cNvSpPr>
          <p:nvPr/>
        </p:nvSpPr>
        <p:spPr bwMode="auto">
          <a:xfrm rot="-5400000">
            <a:off x="6861968" y="5529998"/>
            <a:ext cx="842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400">
                <a:latin typeface="Calibri" charset="0"/>
              </a:rPr>
              <a:t>0.3516</a:t>
            </a:r>
          </a:p>
        </p:txBody>
      </p:sp>
      <p:sp>
        <p:nvSpPr>
          <p:cNvPr id="58" name="TextBox 72">
            <a:extLst>
              <a:ext uri="{FF2B5EF4-FFF2-40B4-BE49-F238E27FC236}">
                <a16:creationId xmlns:a16="http://schemas.microsoft.com/office/drawing/2014/main" id="{467DA8A4-4FAD-5A5F-9002-5264E059DCDC}"/>
              </a:ext>
            </a:extLst>
          </p:cNvPr>
          <p:cNvSpPr txBox="1">
            <a:spLocks noChangeArrowheads="1"/>
          </p:cNvSpPr>
          <p:nvPr/>
        </p:nvSpPr>
        <p:spPr bwMode="auto">
          <a:xfrm rot="-5400000">
            <a:off x="7357268" y="5517298"/>
            <a:ext cx="10048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400">
                <a:latin typeface="Calibri" charset="0"/>
              </a:rPr>
              <a:t>0.06697</a:t>
            </a:r>
          </a:p>
        </p:txBody>
      </p:sp>
      <p:sp>
        <p:nvSpPr>
          <p:cNvPr id="59" name="TextBox 73">
            <a:extLst>
              <a:ext uri="{FF2B5EF4-FFF2-40B4-BE49-F238E27FC236}">
                <a16:creationId xmlns:a16="http://schemas.microsoft.com/office/drawing/2014/main" id="{901AFE14-5DA7-2BE3-5D4E-CE039D2C4CD3}"/>
              </a:ext>
            </a:extLst>
          </p:cNvPr>
          <p:cNvSpPr txBox="1">
            <a:spLocks noChangeArrowheads="1"/>
          </p:cNvSpPr>
          <p:nvPr/>
        </p:nvSpPr>
        <p:spPr bwMode="auto">
          <a:xfrm rot="-5400000">
            <a:off x="8015287" y="5508567"/>
            <a:ext cx="8413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400">
                <a:latin typeface="Calibri" charset="0"/>
              </a:rPr>
              <a:t>0.0046</a:t>
            </a:r>
          </a:p>
        </p:txBody>
      </p:sp>
      <p:sp>
        <p:nvSpPr>
          <p:cNvPr id="60" name="TextBox 74">
            <a:extLst>
              <a:ext uri="{FF2B5EF4-FFF2-40B4-BE49-F238E27FC236}">
                <a16:creationId xmlns:a16="http://schemas.microsoft.com/office/drawing/2014/main" id="{B645ABD7-4919-8FBD-3583-80AE919963AE}"/>
              </a:ext>
            </a:extLst>
          </p:cNvPr>
          <p:cNvSpPr txBox="1">
            <a:spLocks noChangeArrowheads="1"/>
          </p:cNvSpPr>
          <p:nvPr/>
        </p:nvSpPr>
        <p:spPr bwMode="auto">
          <a:xfrm rot="-5400000">
            <a:off x="8691562" y="5499042"/>
            <a:ext cx="9683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400" b="1">
                <a:latin typeface="Calibri" charset="0"/>
              </a:rPr>
              <a:t>0.00106</a:t>
            </a:r>
          </a:p>
        </p:txBody>
      </p:sp>
      <p:sp>
        <p:nvSpPr>
          <p:cNvPr id="61" name="TextBox 75">
            <a:extLst>
              <a:ext uri="{FF2B5EF4-FFF2-40B4-BE49-F238E27FC236}">
                <a16:creationId xmlns:a16="http://schemas.microsoft.com/office/drawing/2014/main" id="{B3299F56-E8F4-0270-3EA9-8F44957386B3}"/>
              </a:ext>
            </a:extLst>
          </p:cNvPr>
          <p:cNvSpPr txBox="1">
            <a:spLocks noChangeArrowheads="1"/>
          </p:cNvSpPr>
          <p:nvPr/>
        </p:nvSpPr>
        <p:spPr bwMode="auto">
          <a:xfrm rot="-5400000">
            <a:off x="9112136" y="5437186"/>
            <a:ext cx="1198562"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400" b="1">
                <a:latin typeface="Calibri" charset="0"/>
              </a:rPr>
              <a:t>4.7. </a:t>
            </a:r>
            <a:r>
              <a:rPr lang="en-US" altLang="en-US" sz="1400" b="1" dirty="0">
                <a:latin typeface="Calibri" charset="0"/>
              </a:rPr>
              <a:t>10-7</a:t>
            </a:r>
          </a:p>
        </p:txBody>
      </p:sp>
      <p:pic>
        <p:nvPicPr>
          <p:cNvPr id="103" name="Picture 2">
            <a:extLst>
              <a:ext uri="{FF2B5EF4-FFF2-40B4-BE49-F238E27FC236}">
                <a16:creationId xmlns:a16="http://schemas.microsoft.com/office/drawing/2014/main" id="{2014B82E-B843-8553-8C5F-A60A226F1F2C}"/>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9578481" y="3984083"/>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2">
            <a:extLst>
              <a:ext uri="{FF2B5EF4-FFF2-40B4-BE49-F238E27FC236}">
                <a16:creationId xmlns:a16="http://schemas.microsoft.com/office/drawing/2014/main" id="{3D96A643-E044-4CB0-2184-1C48B17DE8CB}"/>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9579806" y="4247801"/>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07" name="Picture 2">
            <a:extLst>
              <a:ext uri="{FF2B5EF4-FFF2-40B4-BE49-F238E27FC236}">
                <a16:creationId xmlns:a16="http://schemas.microsoft.com/office/drawing/2014/main" id="{08CD831C-9505-CCF9-D326-1C39BA9BC1C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9589083" y="4519470"/>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2">
            <a:extLst>
              <a:ext uri="{FF2B5EF4-FFF2-40B4-BE49-F238E27FC236}">
                <a16:creationId xmlns:a16="http://schemas.microsoft.com/office/drawing/2014/main" id="{7A0A2D80-CD9A-1DAD-1E9E-BA2FEA930D0D}"/>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9574506" y="4783188"/>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2">
            <a:extLst>
              <a:ext uri="{FF2B5EF4-FFF2-40B4-BE49-F238E27FC236}">
                <a16:creationId xmlns:a16="http://schemas.microsoft.com/office/drawing/2014/main" id="{FBD2808A-42DE-4D8D-BB7E-86E9B65DAA31}"/>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9583782" y="5054858"/>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2">
            <a:extLst>
              <a:ext uri="{FF2B5EF4-FFF2-40B4-BE49-F238E27FC236}">
                <a16:creationId xmlns:a16="http://schemas.microsoft.com/office/drawing/2014/main" id="{91A93C0C-474C-60DC-91C0-A00B34EBD41D}"/>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9052370" y="5072086"/>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2">
            <a:extLst>
              <a:ext uri="{FF2B5EF4-FFF2-40B4-BE49-F238E27FC236}">
                <a16:creationId xmlns:a16="http://schemas.microsoft.com/office/drawing/2014/main" id="{6389F910-EFCA-9E22-BF23-E460FB1916A2}"/>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9037793" y="4516820"/>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2">
            <a:extLst>
              <a:ext uri="{FF2B5EF4-FFF2-40B4-BE49-F238E27FC236}">
                <a16:creationId xmlns:a16="http://schemas.microsoft.com/office/drawing/2014/main" id="{207B1CDC-9F73-5D26-7B18-9C7E3B724800}"/>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9031167" y="4247801"/>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13" name="Picture 2">
            <a:extLst>
              <a:ext uri="{FF2B5EF4-FFF2-40B4-BE49-F238E27FC236}">
                <a16:creationId xmlns:a16="http://schemas.microsoft.com/office/drawing/2014/main" id="{F263CA24-B2D6-E127-68CD-DED10180244E}"/>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9032493" y="3978782"/>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14" name="Picture 2">
            <a:extLst>
              <a:ext uri="{FF2B5EF4-FFF2-40B4-BE49-F238E27FC236}">
                <a16:creationId xmlns:a16="http://schemas.microsoft.com/office/drawing/2014/main" id="{F6D0679A-C471-5C8E-46EE-71FADA683C79}"/>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8342055" y="4274306"/>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2">
            <a:extLst>
              <a:ext uri="{FF2B5EF4-FFF2-40B4-BE49-F238E27FC236}">
                <a16:creationId xmlns:a16="http://schemas.microsoft.com/office/drawing/2014/main" id="{0E7C1C36-625E-52DF-8FC4-12B2017883F5}"/>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8335429" y="4538024"/>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16" name="Picture 2">
            <a:extLst>
              <a:ext uri="{FF2B5EF4-FFF2-40B4-BE49-F238E27FC236}">
                <a16:creationId xmlns:a16="http://schemas.microsoft.com/office/drawing/2014/main" id="{F44ECB82-CBA0-6017-32CB-6A18F5F05C1C}"/>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8336754" y="4817645"/>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17" name="Picture 2">
            <a:extLst>
              <a:ext uri="{FF2B5EF4-FFF2-40B4-BE49-F238E27FC236}">
                <a16:creationId xmlns:a16="http://schemas.microsoft.com/office/drawing/2014/main" id="{F3ADFEED-FDC9-2B13-9936-9E716D316534}"/>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7670170" y="5089315"/>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2">
            <a:extLst>
              <a:ext uri="{FF2B5EF4-FFF2-40B4-BE49-F238E27FC236}">
                <a16:creationId xmlns:a16="http://schemas.microsoft.com/office/drawing/2014/main" id="{C5857270-D132-43B0-7051-FDF34B9D95F3}"/>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7679447" y="4263705"/>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19" name="Picture 2">
            <a:extLst>
              <a:ext uri="{FF2B5EF4-FFF2-40B4-BE49-F238E27FC236}">
                <a16:creationId xmlns:a16="http://schemas.microsoft.com/office/drawing/2014/main" id="{548AF67B-FF18-C13B-CE10-AF8AD50786E0}"/>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7108278" y="4527423"/>
            <a:ext cx="270158" cy="275162"/>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2">
            <a:extLst>
              <a:ext uri="{FF2B5EF4-FFF2-40B4-BE49-F238E27FC236}">
                <a16:creationId xmlns:a16="http://schemas.microsoft.com/office/drawing/2014/main" id="{24C5BFBD-055C-BC00-7854-B60F015DA091}"/>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6458268" y="3968765"/>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21" name="Picture 2">
            <a:extLst>
              <a:ext uri="{FF2B5EF4-FFF2-40B4-BE49-F238E27FC236}">
                <a16:creationId xmlns:a16="http://schemas.microsoft.com/office/drawing/2014/main" id="{8FD46792-427D-87C5-DF0D-636EFC1DE93D}"/>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6459593" y="4264289"/>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22" name="Picture 2">
            <a:extLst>
              <a:ext uri="{FF2B5EF4-FFF2-40B4-BE49-F238E27FC236}">
                <a16:creationId xmlns:a16="http://schemas.microsoft.com/office/drawing/2014/main" id="{E16F677A-3DA4-98F5-1CDE-AD2835F93002}"/>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6467544" y="4534633"/>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23" name="Picture 2">
            <a:extLst>
              <a:ext uri="{FF2B5EF4-FFF2-40B4-BE49-F238E27FC236}">
                <a16:creationId xmlns:a16="http://schemas.microsoft.com/office/drawing/2014/main" id="{37DD817C-2EC0-E621-CCCC-8686E3EC61E2}"/>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6452967" y="4814254"/>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24" name="Picture 2">
            <a:extLst>
              <a:ext uri="{FF2B5EF4-FFF2-40B4-BE49-F238E27FC236}">
                <a16:creationId xmlns:a16="http://schemas.microsoft.com/office/drawing/2014/main" id="{6D262EFA-C455-AC98-B3F4-04CDBF7336D0}"/>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6470195" y="5101826"/>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25" name="Picture 2">
            <a:extLst>
              <a:ext uri="{FF2B5EF4-FFF2-40B4-BE49-F238E27FC236}">
                <a16:creationId xmlns:a16="http://schemas.microsoft.com/office/drawing/2014/main" id="{59E733B6-7BAD-7679-709E-3C16CA8C230F}"/>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7099674" y="3974066"/>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26" name="Picture 2">
            <a:extLst>
              <a:ext uri="{FF2B5EF4-FFF2-40B4-BE49-F238E27FC236}">
                <a16:creationId xmlns:a16="http://schemas.microsoft.com/office/drawing/2014/main" id="{2E6B347C-A2A5-90A8-744B-8C5B4E8D93FF}"/>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7108951" y="4253687"/>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27" name="Picture 2">
            <a:extLst>
              <a:ext uri="{FF2B5EF4-FFF2-40B4-BE49-F238E27FC236}">
                <a16:creationId xmlns:a16="http://schemas.microsoft.com/office/drawing/2014/main" id="{664C935B-AECC-0092-C4F8-F24DED9EFE83}"/>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7102325" y="4787750"/>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28" name="Picture 2">
            <a:extLst>
              <a:ext uri="{FF2B5EF4-FFF2-40B4-BE49-F238E27FC236}">
                <a16:creationId xmlns:a16="http://schemas.microsoft.com/office/drawing/2014/main" id="{33552D1C-1C28-AD8F-1465-74C1E2BA9B9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7111602" y="5075323"/>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29" name="Picture 2">
            <a:extLst>
              <a:ext uri="{FF2B5EF4-FFF2-40B4-BE49-F238E27FC236}">
                <a16:creationId xmlns:a16="http://schemas.microsoft.com/office/drawing/2014/main" id="{83AA827E-9DCB-56D1-A58F-B6BC549D050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7685421" y="3987319"/>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30" name="Picture 2">
            <a:extLst>
              <a:ext uri="{FF2B5EF4-FFF2-40B4-BE49-F238E27FC236}">
                <a16:creationId xmlns:a16="http://schemas.microsoft.com/office/drawing/2014/main" id="{FD8093E7-FACF-4CBF-F0EF-A4D6906F2E00}"/>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7678795" y="4537285"/>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31" name="Picture 2">
            <a:extLst>
              <a:ext uri="{FF2B5EF4-FFF2-40B4-BE49-F238E27FC236}">
                <a16:creationId xmlns:a16="http://schemas.microsoft.com/office/drawing/2014/main" id="{4D8ACCDC-8CBE-E950-DCAC-9C2DF327640A}"/>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7680120" y="4816906"/>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32" name="Picture 2">
            <a:extLst>
              <a:ext uri="{FF2B5EF4-FFF2-40B4-BE49-F238E27FC236}">
                <a16:creationId xmlns:a16="http://schemas.microsoft.com/office/drawing/2014/main" id="{2913C4AD-52E9-C86F-FF1D-E90E797FE9AF}"/>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8333452" y="3999247"/>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33" name="Picture 2">
            <a:extLst>
              <a:ext uri="{FF2B5EF4-FFF2-40B4-BE49-F238E27FC236}">
                <a16:creationId xmlns:a16="http://schemas.microsoft.com/office/drawing/2014/main" id="{9D977DBC-5EC8-BD4A-DC73-A1805B184DBD}"/>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8350680" y="5089901"/>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34" name="Picture 2">
            <a:extLst>
              <a:ext uri="{FF2B5EF4-FFF2-40B4-BE49-F238E27FC236}">
                <a16:creationId xmlns:a16="http://schemas.microsoft.com/office/drawing/2014/main" id="{C3A8F7B1-1ADC-4BCF-522A-9C035EE7F354}"/>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9043768" y="4781126"/>
            <a:ext cx="277089" cy="287955"/>
          </a:xfrm>
          <a:prstGeom prst="rect">
            <a:avLst/>
          </a:prstGeom>
          <a:noFill/>
          <a:extLst>
            <a:ext uri="{909E8E84-426E-40DD-AFC4-6F175D3DCCD1}">
              <a14:hiddenFill xmlns:a14="http://schemas.microsoft.com/office/drawing/2010/main">
                <a:solidFill>
                  <a:srgbClr val="FFFFFF"/>
                </a:solidFill>
              </a14:hiddenFill>
            </a:ext>
          </a:extLst>
        </p:spPr>
      </p:pic>
      <p:sp>
        <p:nvSpPr>
          <p:cNvPr id="27" name="Text Box 27">
            <a:extLst>
              <a:ext uri="{FF2B5EF4-FFF2-40B4-BE49-F238E27FC236}">
                <a16:creationId xmlns:a16="http://schemas.microsoft.com/office/drawing/2014/main" id="{DFC37466-FE33-B7A6-3ED7-615B45799965}"/>
              </a:ext>
            </a:extLst>
          </p:cNvPr>
          <p:cNvSpPr txBox="1">
            <a:spLocks noChangeArrowheads="1"/>
          </p:cNvSpPr>
          <p:nvPr/>
        </p:nvSpPr>
        <p:spPr bwMode="auto">
          <a:xfrm>
            <a:off x="464783" y="5326075"/>
            <a:ext cx="2566600" cy="923330"/>
          </a:xfrm>
          <a:prstGeom prst="rect">
            <a:avLst/>
          </a:prstGeom>
          <a:noFill/>
          <a:ln w="9525">
            <a:noFill/>
            <a:miter lim="800000"/>
            <a:headEnd/>
            <a:tailEnd/>
          </a:ln>
        </p:spPr>
        <p:txBody>
          <a:bodyPr wrap="none">
            <a:prstTxWarp prst="textNoShape">
              <a:avLst/>
            </a:prstTxWarp>
            <a:spAutoFit/>
          </a:bodyPr>
          <a:lstStyle/>
          <a:p>
            <a:r>
              <a:rPr lang="en-US" dirty="0">
                <a:solidFill>
                  <a:srgbClr val="C8B24D"/>
                </a:solidFill>
              </a:rPr>
              <a:t>Background </a:t>
            </a:r>
            <a:r>
              <a:rPr lang="en-US" dirty="0"/>
              <a:t>population:</a:t>
            </a:r>
          </a:p>
          <a:p>
            <a:r>
              <a:rPr lang="en-US" dirty="0"/>
              <a:t>500 black </a:t>
            </a:r>
            <a:r>
              <a:rPr lang="en-US" dirty="0" err="1"/>
              <a:t>m&amp;m’s</a:t>
            </a:r>
            <a:r>
              <a:rPr lang="en-US" dirty="0"/>
              <a:t>, </a:t>
            </a:r>
          </a:p>
          <a:p>
            <a:r>
              <a:rPr lang="en-US" dirty="0">
                <a:solidFill>
                  <a:srgbClr val="FF0000"/>
                </a:solidFill>
              </a:rPr>
              <a:t>4500 red </a:t>
            </a:r>
            <a:r>
              <a:rPr lang="en-US" dirty="0" err="1">
                <a:solidFill>
                  <a:srgbClr val="FF0000"/>
                </a:solidFill>
              </a:rPr>
              <a:t>m&amp;m’s</a:t>
            </a:r>
            <a:endParaRPr lang="en-US" dirty="0">
              <a:solidFill>
                <a:srgbClr val="FF0000"/>
              </a:solidFill>
            </a:endParaRPr>
          </a:p>
        </p:txBody>
      </p:sp>
      <p:sp>
        <p:nvSpPr>
          <p:cNvPr id="28" name="Text Box 28">
            <a:extLst>
              <a:ext uri="{FF2B5EF4-FFF2-40B4-BE49-F238E27FC236}">
                <a16:creationId xmlns:a16="http://schemas.microsoft.com/office/drawing/2014/main" id="{F706EA87-78AE-AFB0-518F-BFE07CA79251}"/>
              </a:ext>
            </a:extLst>
          </p:cNvPr>
          <p:cNvSpPr txBox="1">
            <a:spLocks noChangeArrowheads="1"/>
          </p:cNvSpPr>
          <p:nvPr/>
        </p:nvSpPr>
        <p:spPr bwMode="auto">
          <a:xfrm>
            <a:off x="2839247" y="1563336"/>
            <a:ext cx="1064972" cy="369332"/>
          </a:xfrm>
          <a:prstGeom prst="rect">
            <a:avLst/>
          </a:prstGeom>
          <a:noFill/>
          <a:ln w="9525">
            <a:noFill/>
            <a:miter lim="800000"/>
            <a:headEnd/>
            <a:tailEnd/>
          </a:ln>
        </p:spPr>
        <p:txBody>
          <a:bodyPr wrap="none">
            <a:prstTxWarp prst="textNoShape">
              <a:avLst/>
            </a:prstTxWarp>
            <a:spAutoFit/>
          </a:bodyPr>
          <a:lstStyle/>
          <a:p>
            <a:r>
              <a:rPr lang="en-US" dirty="0">
                <a:solidFill>
                  <a:srgbClr val="FF40FF"/>
                </a:solidFill>
              </a:rPr>
              <a:t>Gene list</a:t>
            </a:r>
          </a:p>
        </p:txBody>
      </p:sp>
      <p:sp>
        <p:nvSpPr>
          <p:cNvPr id="29" name="Oval 29">
            <a:extLst>
              <a:ext uri="{FF2B5EF4-FFF2-40B4-BE49-F238E27FC236}">
                <a16:creationId xmlns:a16="http://schemas.microsoft.com/office/drawing/2014/main" id="{6DA99DC8-D093-22BD-98F6-B1C835D8D073}"/>
              </a:ext>
            </a:extLst>
          </p:cNvPr>
          <p:cNvSpPr>
            <a:spLocks noChangeArrowheads="1"/>
          </p:cNvSpPr>
          <p:nvPr/>
        </p:nvSpPr>
        <p:spPr bwMode="auto">
          <a:xfrm>
            <a:off x="2991646" y="3392136"/>
            <a:ext cx="228600" cy="228600"/>
          </a:xfrm>
          <a:prstGeom prst="ellipse">
            <a:avLst/>
          </a:prstGeom>
          <a:solidFill>
            <a:srgbClr val="000000"/>
          </a:solidFill>
          <a:ln w="9525">
            <a:solidFill>
              <a:schemeClr val="tx1"/>
            </a:solidFill>
            <a:round/>
            <a:headEnd/>
            <a:tailEnd/>
          </a:ln>
        </p:spPr>
        <p:txBody>
          <a:bodyPr wrap="none" anchor="ctr">
            <a:prstTxWarp prst="textNoShape">
              <a:avLst/>
            </a:prstTxWarp>
          </a:bodyPr>
          <a:lstStyle/>
          <a:p>
            <a:endParaRPr lang="en-US"/>
          </a:p>
        </p:txBody>
      </p:sp>
      <p:sp>
        <p:nvSpPr>
          <p:cNvPr id="30" name="Oval 30">
            <a:extLst>
              <a:ext uri="{FF2B5EF4-FFF2-40B4-BE49-F238E27FC236}">
                <a16:creationId xmlns:a16="http://schemas.microsoft.com/office/drawing/2014/main" id="{D339078C-5053-D0CA-4DCC-D0377508E795}"/>
              </a:ext>
            </a:extLst>
          </p:cNvPr>
          <p:cNvSpPr>
            <a:spLocks noChangeArrowheads="1"/>
          </p:cNvSpPr>
          <p:nvPr/>
        </p:nvSpPr>
        <p:spPr bwMode="auto">
          <a:xfrm>
            <a:off x="2991646" y="3087336"/>
            <a:ext cx="228600" cy="228600"/>
          </a:xfrm>
          <a:prstGeom prst="ellipse">
            <a:avLst/>
          </a:prstGeom>
          <a:solidFill>
            <a:srgbClr val="000000"/>
          </a:solidFill>
          <a:ln w="9525">
            <a:solidFill>
              <a:schemeClr val="tx1"/>
            </a:solidFill>
            <a:round/>
            <a:headEnd/>
            <a:tailEnd/>
          </a:ln>
        </p:spPr>
        <p:txBody>
          <a:bodyPr wrap="none" anchor="ctr">
            <a:prstTxWarp prst="textNoShape">
              <a:avLst/>
            </a:prstTxWarp>
          </a:bodyPr>
          <a:lstStyle/>
          <a:p>
            <a:endParaRPr lang="en-US"/>
          </a:p>
        </p:txBody>
      </p:sp>
      <p:sp>
        <p:nvSpPr>
          <p:cNvPr id="31" name="Oval 31">
            <a:extLst>
              <a:ext uri="{FF2B5EF4-FFF2-40B4-BE49-F238E27FC236}">
                <a16:creationId xmlns:a16="http://schemas.microsoft.com/office/drawing/2014/main" id="{67A1617C-957B-5B6D-3C39-7D5D53293903}"/>
              </a:ext>
            </a:extLst>
          </p:cNvPr>
          <p:cNvSpPr>
            <a:spLocks noChangeArrowheads="1"/>
          </p:cNvSpPr>
          <p:nvPr/>
        </p:nvSpPr>
        <p:spPr bwMode="auto">
          <a:xfrm>
            <a:off x="2991646" y="2782536"/>
            <a:ext cx="228600" cy="228600"/>
          </a:xfrm>
          <a:prstGeom prst="ellipse">
            <a:avLst/>
          </a:prstGeom>
          <a:solidFill>
            <a:srgbClr val="000000"/>
          </a:solidFill>
          <a:ln w="9525">
            <a:solidFill>
              <a:schemeClr val="tx1"/>
            </a:solidFill>
            <a:round/>
            <a:headEnd/>
            <a:tailEnd/>
          </a:ln>
        </p:spPr>
        <p:txBody>
          <a:bodyPr wrap="none" anchor="ctr">
            <a:prstTxWarp prst="textNoShape">
              <a:avLst/>
            </a:prstTxWarp>
          </a:bodyPr>
          <a:lstStyle/>
          <a:p>
            <a:endParaRPr lang="en-US"/>
          </a:p>
        </p:txBody>
      </p:sp>
      <p:sp>
        <p:nvSpPr>
          <p:cNvPr id="32" name="Oval 32">
            <a:extLst>
              <a:ext uri="{FF2B5EF4-FFF2-40B4-BE49-F238E27FC236}">
                <a16:creationId xmlns:a16="http://schemas.microsoft.com/office/drawing/2014/main" id="{33B09741-E7C5-7C9D-1405-C3C61521F473}"/>
              </a:ext>
            </a:extLst>
          </p:cNvPr>
          <p:cNvSpPr>
            <a:spLocks noChangeArrowheads="1"/>
          </p:cNvSpPr>
          <p:nvPr/>
        </p:nvSpPr>
        <p:spPr bwMode="auto">
          <a:xfrm>
            <a:off x="2991646" y="2172936"/>
            <a:ext cx="228600" cy="228600"/>
          </a:xfrm>
          <a:prstGeom prst="ellipse">
            <a:avLst/>
          </a:prstGeom>
          <a:solidFill>
            <a:srgbClr val="000000"/>
          </a:solidFill>
          <a:ln w="9525">
            <a:solidFill>
              <a:schemeClr val="tx1"/>
            </a:solidFill>
            <a:round/>
            <a:headEnd/>
            <a:tailEnd/>
          </a:ln>
        </p:spPr>
        <p:txBody>
          <a:bodyPr wrap="none" anchor="ctr">
            <a:prstTxWarp prst="textNoShape">
              <a:avLst/>
            </a:prstTxWarp>
          </a:bodyPr>
          <a:lstStyle/>
          <a:p>
            <a:endParaRPr lang="en-US"/>
          </a:p>
        </p:txBody>
      </p:sp>
      <p:sp>
        <p:nvSpPr>
          <p:cNvPr id="33" name="Oval 33">
            <a:extLst>
              <a:ext uri="{FF2B5EF4-FFF2-40B4-BE49-F238E27FC236}">
                <a16:creationId xmlns:a16="http://schemas.microsoft.com/office/drawing/2014/main" id="{D496A527-1C01-2787-273B-3BD11A7EDDD7}"/>
              </a:ext>
            </a:extLst>
          </p:cNvPr>
          <p:cNvSpPr>
            <a:spLocks noChangeArrowheads="1"/>
          </p:cNvSpPr>
          <p:nvPr/>
        </p:nvSpPr>
        <p:spPr bwMode="auto">
          <a:xfrm>
            <a:off x="2991646" y="2477736"/>
            <a:ext cx="228600" cy="228600"/>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34" name="Rectangle 34">
            <a:extLst>
              <a:ext uri="{FF2B5EF4-FFF2-40B4-BE49-F238E27FC236}">
                <a16:creationId xmlns:a16="http://schemas.microsoft.com/office/drawing/2014/main" id="{7B14B426-3FDC-A6E9-088C-59BDCD5779CE}"/>
              </a:ext>
            </a:extLst>
          </p:cNvPr>
          <p:cNvSpPr>
            <a:spLocks noChangeArrowheads="1"/>
          </p:cNvSpPr>
          <p:nvPr/>
        </p:nvSpPr>
        <p:spPr bwMode="auto">
          <a:xfrm>
            <a:off x="3242550" y="1993277"/>
            <a:ext cx="915635" cy="1631216"/>
          </a:xfrm>
          <a:prstGeom prst="rect">
            <a:avLst/>
          </a:prstGeom>
          <a:noFill/>
          <a:ln w="9525">
            <a:noFill/>
            <a:miter lim="800000"/>
            <a:headEnd/>
            <a:tailEnd/>
          </a:ln>
        </p:spPr>
        <p:txBody>
          <a:bodyPr wrap="none">
            <a:prstTxWarp prst="textNoShape">
              <a:avLst/>
            </a:prstTxWarp>
            <a:spAutoFit/>
          </a:bodyPr>
          <a:lstStyle/>
          <a:p>
            <a:r>
              <a:rPr lang="en-US" sz="2000" dirty="0"/>
              <a:t>RRP6</a:t>
            </a:r>
          </a:p>
          <a:p>
            <a:r>
              <a:rPr lang="en-US" sz="2000" dirty="0"/>
              <a:t>MRD1</a:t>
            </a:r>
          </a:p>
          <a:p>
            <a:r>
              <a:rPr lang="en-US" sz="2000" dirty="0"/>
              <a:t>RRP7</a:t>
            </a:r>
          </a:p>
          <a:p>
            <a:r>
              <a:rPr lang="en-US" sz="2000" dirty="0"/>
              <a:t>RRP43</a:t>
            </a:r>
          </a:p>
          <a:p>
            <a:r>
              <a:rPr lang="en-US" sz="2000" dirty="0"/>
              <a:t>RRP42</a:t>
            </a:r>
          </a:p>
        </p:txBody>
      </p:sp>
      <p:sp>
        <p:nvSpPr>
          <p:cNvPr id="35" name="AutoShape 36">
            <a:extLst>
              <a:ext uri="{FF2B5EF4-FFF2-40B4-BE49-F238E27FC236}">
                <a16:creationId xmlns:a16="http://schemas.microsoft.com/office/drawing/2014/main" id="{203DC366-A651-8943-853F-7F1C60819199}"/>
              </a:ext>
            </a:extLst>
          </p:cNvPr>
          <p:cNvSpPr>
            <a:spLocks noChangeArrowheads="1"/>
          </p:cNvSpPr>
          <p:nvPr/>
        </p:nvSpPr>
        <p:spPr bwMode="auto">
          <a:xfrm>
            <a:off x="1820563" y="2187572"/>
            <a:ext cx="667420" cy="1600200"/>
          </a:xfrm>
          <a:custGeom>
            <a:avLst/>
            <a:gdLst>
              <a:gd name="T0" fmla="*/ 18824646 w 21600"/>
              <a:gd name="T1" fmla="*/ 0 h 21600"/>
              <a:gd name="T2" fmla="*/ 18824646 w 21600"/>
              <a:gd name="T3" fmla="*/ 66727229 h 21600"/>
              <a:gd name="T4" fmla="*/ 4028511 w 21600"/>
              <a:gd name="T5" fmla="*/ 118548150 h 21600"/>
              <a:gd name="T6" fmla="*/ 26881667 w 21600"/>
              <a:gd name="T7" fmla="*/ 33363651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chemeClr val="bg1">
              <a:lumMod val="50000"/>
            </a:schemeClr>
          </a:solidFill>
          <a:ln w="9525">
            <a:solidFill>
              <a:schemeClr val="tx1">
                <a:lumMod val="50000"/>
                <a:lumOff val="50000"/>
              </a:schemeClr>
            </a:solidFill>
            <a:miter lim="800000"/>
            <a:headEnd/>
            <a:tailEnd/>
          </a:ln>
        </p:spPr>
        <p:txBody>
          <a:bodyPr wrap="none" anchor="ctr">
            <a:prstTxWarp prst="textNoShape">
              <a:avLst/>
            </a:prstTxWarp>
          </a:bodyPr>
          <a:lstStyle/>
          <a:p>
            <a:endParaRPr lang="en-US"/>
          </a:p>
        </p:txBody>
      </p:sp>
      <p:sp>
        <p:nvSpPr>
          <p:cNvPr id="69" name="TextBox 54">
            <a:extLst>
              <a:ext uri="{FF2B5EF4-FFF2-40B4-BE49-F238E27FC236}">
                <a16:creationId xmlns:a16="http://schemas.microsoft.com/office/drawing/2014/main" id="{0A0C6E77-7778-20C2-460D-F7FAA95CBB3A}"/>
              </a:ext>
            </a:extLst>
          </p:cNvPr>
          <p:cNvSpPr txBox="1">
            <a:spLocks noChangeArrowheads="1"/>
          </p:cNvSpPr>
          <p:nvPr/>
        </p:nvSpPr>
        <p:spPr bwMode="auto">
          <a:xfrm>
            <a:off x="3007889" y="5514267"/>
            <a:ext cx="30146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2000" dirty="0">
                <a:solidFill>
                  <a:srgbClr val="0432FF"/>
                </a:solidFill>
              </a:rPr>
              <a:t>1 gene-set/pathway</a:t>
            </a:r>
            <a:r>
              <a:rPr lang="en-US" altLang="en-US" dirty="0"/>
              <a:t> </a:t>
            </a:r>
          </a:p>
        </p:txBody>
      </p:sp>
      <p:sp>
        <p:nvSpPr>
          <p:cNvPr id="70" name="Rounded Rectangle 69">
            <a:extLst>
              <a:ext uri="{FF2B5EF4-FFF2-40B4-BE49-F238E27FC236}">
                <a16:creationId xmlns:a16="http://schemas.microsoft.com/office/drawing/2014/main" id="{F9737526-9A70-F3CD-0EA6-C6FB042266E6}"/>
              </a:ext>
            </a:extLst>
          </p:cNvPr>
          <p:cNvSpPr/>
          <p:nvPr/>
        </p:nvSpPr>
        <p:spPr>
          <a:xfrm>
            <a:off x="2862268" y="1932668"/>
            <a:ext cx="1297840" cy="1852298"/>
          </a:xfrm>
          <a:prstGeom prst="roundRect">
            <a:avLst/>
          </a:prstGeom>
          <a:noFill/>
          <a:ln>
            <a:solidFill>
              <a:srgbClr val="FF4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1" name="Picture 2">
            <a:extLst>
              <a:ext uri="{FF2B5EF4-FFF2-40B4-BE49-F238E27FC236}">
                <a16:creationId xmlns:a16="http://schemas.microsoft.com/office/drawing/2014/main" id="{B9A2075A-17C0-CEBF-A278-D52DF3C7FD5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2930618" y="3370726"/>
            <a:ext cx="346361" cy="352776"/>
          </a:xfrm>
          <a:prstGeom prst="rect">
            <a:avLst/>
          </a:prstGeom>
          <a:noFill/>
          <a:extLst>
            <a:ext uri="{909E8E84-426E-40DD-AFC4-6F175D3DCCD1}">
              <a14:hiddenFill xmlns:a14="http://schemas.microsoft.com/office/drawing/2010/main">
                <a:solidFill>
                  <a:srgbClr val="FFFFFF"/>
                </a:solidFill>
              </a14:hiddenFill>
            </a:ext>
          </a:extLst>
        </p:spPr>
      </p:pic>
      <p:grpSp>
        <p:nvGrpSpPr>
          <p:cNvPr id="139" name="Group 138">
            <a:extLst>
              <a:ext uri="{FF2B5EF4-FFF2-40B4-BE49-F238E27FC236}">
                <a16:creationId xmlns:a16="http://schemas.microsoft.com/office/drawing/2014/main" id="{7CB97CA4-1542-79C7-A835-BD0A660C48D2}"/>
              </a:ext>
            </a:extLst>
          </p:cNvPr>
          <p:cNvGrpSpPr/>
          <p:nvPr/>
        </p:nvGrpSpPr>
        <p:grpSpPr>
          <a:xfrm>
            <a:off x="2976800" y="3940697"/>
            <a:ext cx="1379537" cy="1423988"/>
            <a:chOff x="1780706" y="4354296"/>
            <a:chExt cx="1379537" cy="1423988"/>
          </a:xfrm>
        </p:grpSpPr>
        <p:sp>
          <p:nvSpPr>
            <p:cNvPr id="62" name="Oval 61">
              <a:extLst>
                <a:ext uri="{FF2B5EF4-FFF2-40B4-BE49-F238E27FC236}">
                  <a16:creationId xmlns:a16="http://schemas.microsoft.com/office/drawing/2014/main" id="{D0972B20-8673-E45E-F1C4-5F628BEF239C}"/>
                </a:ext>
              </a:extLst>
            </p:cNvPr>
            <p:cNvSpPr/>
            <p:nvPr/>
          </p:nvSpPr>
          <p:spPr>
            <a:xfrm>
              <a:off x="1780706" y="4354296"/>
              <a:ext cx="1379537" cy="1423988"/>
            </a:xfrm>
            <a:prstGeom prst="ellipse">
              <a:avLst/>
            </a:prstGeom>
            <a:noFill/>
            <a:ln>
              <a:solidFill>
                <a:srgbClr val="0432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72" name="Picture 2">
              <a:extLst>
                <a:ext uri="{FF2B5EF4-FFF2-40B4-BE49-F238E27FC236}">
                  <a16:creationId xmlns:a16="http://schemas.microsoft.com/office/drawing/2014/main" id="{DA651EEA-708B-D364-F7AE-7B983CD20331}"/>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1995057" y="4565588"/>
              <a:ext cx="346361" cy="352776"/>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a:extLst>
                <a:ext uri="{FF2B5EF4-FFF2-40B4-BE49-F238E27FC236}">
                  <a16:creationId xmlns:a16="http://schemas.microsoft.com/office/drawing/2014/main" id="{9E9E8974-F72D-349D-D01E-278EECAF792B}"/>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2382984" y="4510170"/>
              <a:ext cx="346361" cy="352776"/>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a:extLst>
                <a:ext uri="{FF2B5EF4-FFF2-40B4-BE49-F238E27FC236}">
                  <a16:creationId xmlns:a16="http://schemas.microsoft.com/office/drawing/2014/main" id="{063A69BF-74DF-FDEA-DC08-85A715E99281}"/>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1884221" y="4967370"/>
              <a:ext cx="346361" cy="352776"/>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a:extLst>
                <a:ext uri="{FF2B5EF4-FFF2-40B4-BE49-F238E27FC236}">
                  <a16:creationId xmlns:a16="http://schemas.microsoft.com/office/drawing/2014/main" id="{88F28EFE-8A69-ED20-D26D-F66EE8F74F7D}"/>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2286003" y="4911952"/>
              <a:ext cx="346361" cy="352776"/>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a:extLst>
                <a:ext uri="{FF2B5EF4-FFF2-40B4-BE49-F238E27FC236}">
                  <a16:creationId xmlns:a16="http://schemas.microsoft.com/office/drawing/2014/main" id="{0CF827D3-4410-1FD7-C07D-381944BC867A}"/>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2660076" y="4801115"/>
              <a:ext cx="346361" cy="352776"/>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2">
              <a:extLst>
                <a:ext uri="{FF2B5EF4-FFF2-40B4-BE49-F238E27FC236}">
                  <a16:creationId xmlns:a16="http://schemas.microsoft.com/office/drawing/2014/main" id="{22D00C44-8594-C339-D42A-4E33BE03CE6F}"/>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2563094" y="5258315"/>
              <a:ext cx="346361" cy="352776"/>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2">
              <a:extLst>
                <a:ext uri="{FF2B5EF4-FFF2-40B4-BE49-F238E27FC236}">
                  <a16:creationId xmlns:a16="http://schemas.microsoft.com/office/drawing/2014/main" id="{B9E9A42B-E9FB-6B85-A514-3244C07FEA02}"/>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2175167" y="5313733"/>
              <a:ext cx="346361" cy="352776"/>
            </a:xfrm>
            <a:prstGeom prst="rect">
              <a:avLst/>
            </a:prstGeom>
            <a:noFill/>
            <a:extLst>
              <a:ext uri="{909E8E84-426E-40DD-AFC4-6F175D3DCCD1}">
                <a14:hiddenFill xmlns:a14="http://schemas.microsoft.com/office/drawing/2010/main">
                  <a:solidFill>
                    <a:srgbClr val="FFFFFF"/>
                  </a:solidFill>
                </a14:hiddenFill>
              </a:ext>
            </a:extLst>
          </p:spPr>
        </p:pic>
      </p:grpSp>
      <p:pic>
        <p:nvPicPr>
          <p:cNvPr id="79" name="Picture 2">
            <a:extLst>
              <a:ext uri="{FF2B5EF4-FFF2-40B4-BE49-F238E27FC236}">
                <a16:creationId xmlns:a16="http://schemas.microsoft.com/office/drawing/2014/main" id="{4F9EE013-AD04-075C-3DDB-6F4D93A01FE0}"/>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2930619" y="3052071"/>
            <a:ext cx="346361" cy="352776"/>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2">
            <a:extLst>
              <a:ext uri="{FF2B5EF4-FFF2-40B4-BE49-F238E27FC236}">
                <a16:creationId xmlns:a16="http://schemas.microsoft.com/office/drawing/2014/main" id="{2FB8C1CE-9229-788F-2F8A-744057109C18}"/>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2930619" y="2733417"/>
            <a:ext cx="346361" cy="352776"/>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2">
            <a:extLst>
              <a:ext uri="{FF2B5EF4-FFF2-40B4-BE49-F238E27FC236}">
                <a16:creationId xmlns:a16="http://schemas.microsoft.com/office/drawing/2014/main" id="{1C6E8C1B-CB2C-E10F-E5E0-5D2ECD4D32C6}"/>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2944474" y="2054544"/>
            <a:ext cx="346361" cy="352776"/>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2">
            <a:extLst>
              <a:ext uri="{FF2B5EF4-FFF2-40B4-BE49-F238E27FC236}">
                <a16:creationId xmlns:a16="http://schemas.microsoft.com/office/drawing/2014/main" id="{9A7FED7D-C68F-8701-2C07-19AF969F4863}"/>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2958326" y="2394829"/>
            <a:ext cx="318653" cy="331149"/>
          </a:xfrm>
          <a:prstGeom prst="rect">
            <a:avLst/>
          </a:prstGeom>
          <a:noFill/>
          <a:extLst>
            <a:ext uri="{909E8E84-426E-40DD-AFC4-6F175D3DCCD1}">
              <a14:hiddenFill xmlns:a14="http://schemas.microsoft.com/office/drawing/2010/main">
                <a:solidFill>
                  <a:srgbClr val="FFFFFF"/>
                </a:solidFill>
              </a14:hiddenFill>
            </a:ext>
          </a:extLst>
        </p:spPr>
      </p:pic>
      <p:sp>
        <p:nvSpPr>
          <p:cNvPr id="4" name="Line 3">
            <a:extLst>
              <a:ext uri="{FF2B5EF4-FFF2-40B4-BE49-F238E27FC236}">
                <a16:creationId xmlns:a16="http://schemas.microsoft.com/office/drawing/2014/main" id="{C01D22A5-253E-940D-36D4-46FC6E1D9B78}"/>
              </a:ext>
            </a:extLst>
          </p:cNvPr>
          <p:cNvSpPr>
            <a:spLocks noChangeShapeType="1"/>
          </p:cNvSpPr>
          <p:nvPr/>
        </p:nvSpPr>
        <p:spPr bwMode="auto">
          <a:xfrm>
            <a:off x="818916" y="3982918"/>
            <a:ext cx="0" cy="1371600"/>
          </a:xfrm>
          <a:prstGeom prst="line">
            <a:avLst/>
          </a:prstGeom>
          <a:noFill/>
          <a:ln w="38100">
            <a:solidFill>
              <a:srgbClr val="C3AD4B"/>
            </a:solidFill>
            <a:round/>
            <a:headEnd/>
            <a:tailEnd/>
          </a:ln>
        </p:spPr>
        <p:txBody>
          <a:bodyPr>
            <a:prstTxWarp prst="textNoShape">
              <a:avLst/>
            </a:prstTxWarp>
          </a:bodyPr>
          <a:lstStyle/>
          <a:p>
            <a:endParaRPr lang="en-US"/>
          </a:p>
        </p:txBody>
      </p:sp>
      <p:sp>
        <p:nvSpPr>
          <p:cNvPr id="5" name="Line 4">
            <a:extLst>
              <a:ext uri="{FF2B5EF4-FFF2-40B4-BE49-F238E27FC236}">
                <a16:creationId xmlns:a16="http://schemas.microsoft.com/office/drawing/2014/main" id="{6B94F736-FE4D-EAAD-3E29-F602A348FD6E}"/>
              </a:ext>
            </a:extLst>
          </p:cNvPr>
          <p:cNvSpPr>
            <a:spLocks noChangeShapeType="1"/>
          </p:cNvSpPr>
          <p:nvPr/>
        </p:nvSpPr>
        <p:spPr bwMode="auto">
          <a:xfrm>
            <a:off x="818916" y="5354518"/>
            <a:ext cx="914400" cy="0"/>
          </a:xfrm>
          <a:prstGeom prst="line">
            <a:avLst/>
          </a:prstGeom>
          <a:noFill/>
          <a:ln w="38100">
            <a:solidFill>
              <a:srgbClr val="C3AD4B"/>
            </a:solidFill>
            <a:round/>
            <a:headEnd/>
            <a:tailEnd/>
          </a:ln>
        </p:spPr>
        <p:txBody>
          <a:bodyPr>
            <a:prstTxWarp prst="textNoShape">
              <a:avLst/>
            </a:prstTxWarp>
          </a:bodyPr>
          <a:lstStyle/>
          <a:p>
            <a:endParaRPr lang="en-US"/>
          </a:p>
        </p:txBody>
      </p:sp>
      <p:sp>
        <p:nvSpPr>
          <p:cNvPr id="6" name="Line 5">
            <a:extLst>
              <a:ext uri="{FF2B5EF4-FFF2-40B4-BE49-F238E27FC236}">
                <a16:creationId xmlns:a16="http://schemas.microsoft.com/office/drawing/2014/main" id="{F08284CB-8788-3501-6DBC-99198D8DE16F}"/>
              </a:ext>
            </a:extLst>
          </p:cNvPr>
          <p:cNvSpPr>
            <a:spLocks noChangeShapeType="1"/>
          </p:cNvSpPr>
          <p:nvPr/>
        </p:nvSpPr>
        <p:spPr bwMode="auto">
          <a:xfrm>
            <a:off x="1733316" y="5354518"/>
            <a:ext cx="967892" cy="0"/>
          </a:xfrm>
          <a:prstGeom prst="line">
            <a:avLst/>
          </a:prstGeom>
          <a:noFill/>
          <a:ln w="38100">
            <a:solidFill>
              <a:srgbClr val="C3AD4B"/>
            </a:solidFill>
            <a:round/>
            <a:headEnd/>
            <a:tailEnd/>
          </a:ln>
        </p:spPr>
        <p:txBody>
          <a:bodyPr>
            <a:prstTxWarp prst="textNoShape">
              <a:avLst/>
            </a:prstTxWarp>
          </a:bodyPr>
          <a:lstStyle/>
          <a:p>
            <a:endParaRPr lang="en-US"/>
          </a:p>
        </p:txBody>
      </p:sp>
      <p:sp>
        <p:nvSpPr>
          <p:cNvPr id="7" name="Line 6">
            <a:extLst>
              <a:ext uri="{FF2B5EF4-FFF2-40B4-BE49-F238E27FC236}">
                <a16:creationId xmlns:a16="http://schemas.microsoft.com/office/drawing/2014/main" id="{DAD144C3-23A2-7DBB-74CA-36B7083B2D48}"/>
              </a:ext>
            </a:extLst>
          </p:cNvPr>
          <p:cNvSpPr>
            <a:spLocks noChangeShapeType="1"/>
          </p:cNvSpPr>
          <p:nvPr/>
        </p:nvSpPr>
        <p:spPr bwMode="auto">
          <a:xfrm flipV="1">
            <a:off x="2701208" y="3961878"/>
            <a:ext cx="0" cy="1371600"/>
          </a:xfrm>
          <a:prstGeom prst="line">
            <a:avLst/>
          </a:prstGeom>
          <a:noFill/>
          <a:ln w="38100">
            <a:solidFill>
              <a:srgbClr val="C3AD4B"/>
            </a:solidFill>
            <a:round/>
            <a:headEnd/>
            <a:tailEnd/>
          </a:ln>
        </p:spPr>
        <p:txBody>
          <a:bodyPr>
            <a:prstTxWarp prst="textNoShape">
              <a:avLst/>
            </a:prstTxWarp>
          </a:bodyPr>
          <a:lstStyle/>
          <a:p>
            <a:endParaRPr lang="en-US"/>
          </a:p>
        </p:txBody>
      </p:sp>
      <p:pic>
        <p:nvPicPr>
          <p:cNvPr id="82" name="Picture 2">
            <a:extLst>
              <a:ext uri="{FF2B5EF4-FFF2-40B4-BE49-F238E27FC236}">
                <a16:creationId xmlns:a16="http://schemas.microsoft.com/office/drawing/2014/main" id="{E8475FF2-E823-5115-67EF-9D9785EA0BC4}"/>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928632" y="4175947"/>
            <a:ext cx="290941" cy="296330"/>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2">
            <a:extLst>
              <a:ext uri="{FF2B5EF4-FFF2-40B4-BE49-F238E27FC236}">
                <a16:creationId xmlns:a16="http://schemas.microsoft.com/office/drawing/2014/main" id="{F4649E56-EE74-9ACF-C453-46AB92CB39E6}"/>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1216748" y="4594369"/>
            <a:ext cx="290941" cy="296330"/>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2">
            <a:extLst>
              <a:ext uri="{FF2B5EF4-FFF2-40B4-BE49-F238E27FC236}">
                <a16:creationId xmlns:a16="http://schemas.microsoft.com/office/drawing/2014/main" id="{83389702-499A-761D-6CDB-2090B986D0B8}"/>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1543850" y="4270307"/>
            <a:ext cx="290941" cy="296330"/>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2">
            <a:extLst>
              <a:ext uri="{FF2B5EF4-FFF2-40B4-BE49-F238E27FC236}">
                <a16:creationId xmlns:a16="http://schemas.microsoft.com/office/drawing/2014/main" id="{7CC5D91D-6DCB-EF2A-F76E-E7485B716F64}"/>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1796227" y="4056872"/>
            <a:ext cx="290941" cy="296330"/>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2">
            <a:extLst>
              <a:ext uri="{FF2B5EF4-FFF2-40B4-BE49-F238E27FC236}">
                <a16:creationId xmlns:a16="http://schemas.microsoft.com/office/drawing/2014/main" id="{A1522F3D-14FC-C1CB-D647-0354FB143DA6}"/>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5416" t="46111" r="19583" b="38611"/>
          <a:stretch/>
        </p:blipFill>
        <p:spPr bwMode="auto">
          <a:xfrm>
            <a:off x="2369880" y="4330219"/>
            <a:ext cx="290941" cy="296330"/>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2">
            <a:extLst>
              <a:ext uri="{FF2B5EF4-FFF2-40B4-BE49-F238E27FC236}">
                <a16:creationId xmlns:a16="http://schemas.microsoft.com/office/drawing/2014/main" id="{F8C9DB2C-906D-DAB1-DDD5-3DEE7AA883AF}"/>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948100" y="4528068"/>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89" name="Picture 2">
            <a:extLst>
              <a:ext uri="{FF2B5EF4-FFF2-40B4-BE49-F238E27FC236}">
                <a16:creationId xmlns:a16="http://schemas.microsoft.com/office/drawing/2014/main" id="{3D6789CD-B5A9-8C8F-E316-8BD2971F5C62}"/>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864973" y="4971413"/>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2">
            <a:extLst>
              <a:ext uri="{FF2B5EF4-FFF2-40B4-BE49-F238E27FC236}">
                <a16:creationId xmlns:a16="http://schemas.microsoft.com/office/drawing/2014/main" id="{747B780C-4EC5-2DBC-A4BC-A7BD78B1F2CF}"/>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1183628" y="3987741"/>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91" name="Picture 2">
            <a:extLst>
              <a:ext uri="{FF2B5EF4-FFF2-40B4-BE49-F238E27FC236}">
                <a16:creationId xmlns:a16="http://schemas.microsoft.com/office/drawing/2014/main" id="{0994AAB0-7554-EF3A-3DD5-AD278C611621}"/>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1474574" y="4001595"/>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92" name="Picture 2">
            <a:extLst>
              <a:ext uri="{FF2B5EF4-FFF2-40B4-BE49-F238E27FC236}">
                <a16:creationId xmlns:a16="http://schemas.microsoft.com/office/drawing/2014/main" id="{C926D3A0-1B69-4F89-2895-E6D22DE7FA7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1252901" y="4278686"/>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93" name="Picture 2">
            <a:extLst>
              <a:ext uri="{FF2B5EF4-FFF2-40B4-BE49-F238E27FC236}">
                <a16:creationId xmlns:a16="http://schemas.microsoft.com/office/drawing/2014/main" id="{E605326B-4FA9-6E59-91E5-4FE83D5B3DD2}"/>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2181155" y="4043159"/>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94" name="Picture 2">
            <a:extLst>
              <a:ext uri="{FF2B5EF4-FFF2-40B4-BE49-F238E27FC236}">
                <a16:creationId xmlns:a16="http://schemas.microsoft.com/office/drawing/2014/main" id="{2D08EB4C-948F-74F0-2C70-F3B74CDFF90B}"/>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1197482" y="4957559"/>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95" name="Picture 2">
            <a:extLst>
              <a:ext uri="{FF2B5EF4-FFF2-40B4-BE49-F238E27FC236}">
                <a16:creationId xmlns:a16="http://schemas.microsoft.com/office/drawing/2014/main" id="{6D59ED92-5ACA-2D52-C60A-F142289E4C1F}"/>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1482436" y="4837737"/>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96" name="Picture 2">
            <a:extLst>
              <a:ext uri="{FF2B5EF4-FFF2-40B4-BE49-F238E27FC236}">
                <a16:creationId xmlns:a16="http://schemas.microsoft.com/office/drawing/2014/main" id="{A98E4416-5EA0-F8B5-D330-A29F8BBF5B92}"/>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2084173" y="4999123"/>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2">
            <a:extLst>
              <a:ext uri="{FF2B5EF4-FFF2-40B4-BE49-F238E27FC236}">
                <a16:creationId xmlns:a16="http://schemas.microsoft.com/office/drawing/2014/main" id="{7F5DD791-E7CD-B83D-897C-672BD16CFBBF}"/>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2164678" y="4589853"/>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98" name="Picture 2">
            <a:extLst>
              <a:ext uri="{FF2B5EF4-FFF2-40B4-BE49-F238E27FC236}">
                <a16:creationId xmlns:a16="http://schemas.microsoft.com/office/drawing/2014/main" id="{2C197243-B4F7-D702-3970-C75C6AFCBA00}"/>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1640826" y="4528069"/>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99" name="Picture 2">
            <a:extLst>
              <a:ext uri="{FF2B5EF4-FFF2-40B4-BE49-F238E27FC236}">
                <a16:creationId xmlns:a16="http://schemas.microsoft.com/office/drawing/2014/main" id="{CF8A4BB3-8194-F7FB-0705-CCC9109B38B6}"/>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1715716" y="5020843"/>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00" name="Picture 2">
            <a:extLst>
              <a:ext uri="{FF2B5EF4-FFF2-40B4-BE49-F238E27FC236}">
                <a16:creationId xmlns:a16="http://schemas.microsoft.com/office/drawing/2014/main" id="{C1284318-1AB5-6B53-BE81-C93444ACE15B}"/>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2366587" y="4864697"/>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01" name="Picture 2">
            <a:extLst>
              <a:ext uri="{FF2B5EF4-FFF2-40B4-BE49-F238E27FC236}">
                <a16:creationId xmlns:a16="http://schemas.microsoft.com/office/drawing/2014/main" id="{F63F7204-0326-3A05-C801-BFAAC27027DF}"/>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1889999" y="4725028"/>
            <a:ext cx="277089" cy="287955"/>
          </a:xfrm>
          <a:prstGeom prst="rect">
            <a:avLst/>
          </a:prstGeom>
          <a:noFill/>
          <a:extLst>
            <a:ext uri="{909E8E84-426E-40DD-AFC4-6F175D3DCCD1}">
              <a14:hiddenFill xmlns:a14="http://schemas.microsoft.com/office/drawing/2010/main">
                <a:solidFill>
                  <a:srgbClr val="FFFFFF"/>
                </a:solidFill>
              </a14:hiddenFill>
            </a:ext>
          </a:extLst>
        </p:spPr>
      </p:pic>
      <p:pic>
        <p:nvPicPr>
          <p:cNvPr id="102" name="Picture 2">
            <a:extLst>
              <a:ext uri="{FF2B5EF4-FFF2-40B4-BE49-F238E27FC236}">
                <a16:creationId xmlns:a16="http://schemas.microsoft.com/office/drawing/2014/main" id="{6D263C8A-9EF3-B983-E821-ECC66C556BDE}"/>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05" t="31667" r="84028" b="53610"/>
          <a:stretch/>
        </p:blipFill>
        <p:spPr bwMode="auto">
          <a:xfrm>
            <a:off x="1874775" y="4341429"/>
            <a:ext cx="277089" cy="287955"/>
          </a:xfrm>
          <a:prstGeom prst="rect">
            <a:avLst/>
          </a:prstGeom>
          <a:noFill/>
          <a:extLst>
            <a:ext uri="{909E8E84-426E-40DD-AFC4-6F175D3DCCD1}">
              <a14:hiddenFill xmlns:a14="http://schemas.microsoft.com/office/drawing/2010/main">
                <a:solidFill>
                  <a:srgbClr val="FFFFFF"/>
                </a:solidFill>
              </a14:hiddenFill>
            </a:ext>
          </a:extLst>
        </p:spPr>
      </p:pic>
      <p:sp>
        <p:nvSpPr>
          <p:cNvPr id="137" name="TextBox 136">
            <a:extLst>
              <a:ext uri="{FF2B5EF4-FFF2-40B4-BE49-F238E27FC236}">
                <a16:creationId xmlns:a16="http://schemas.microsoft.com/office/drawing/2014/main" id="{AFEF96C8-2718-097F-A9E0-41BA90F05FAE}"/>
              </a:ext>
            </a:extLst>
          </p:cNvPr>
          <p:cNvSpPr txBox="1"/>
          <p:nvPr/>
        </p:nvSpPr>
        <p:spPr>
          <a:xfrm>
            <a:off x="2690357" y="1236781"/>
            <a:ext cx="1480983" cy="369332"/>
          </a:xfrm>
          <a:prstGeom prst="rect">
            <a:avLst/>
          </a:prstGeom>
          <a:noFill/>
        </p:spPr>
        <p:txBody>
          <a:bodyPr wrap="none" rtlCol="0">
            <a:spAutoFit/>
          </a:bodyPr>
          <a:lstStyle/>
          <a:p>
            <a:r>
              <a:rPr lang="en-US" dirty="0">
                <a:solidFill>
                  <a:srgbClr val="FD01F5"/>
                </a:solidFill>
              </a:rPr>
              <a:t>“my sample”</a:t>
            </a:r>
          </a:p>
        </p:txBody>
      </p:sp>
    </p:spTree>
    <p:extLst>
      <p:ext uri="{BB962C8B-B14F-4D97-AF65-F5344CB8AC3E}">
        <p14:creationId xmlns:p14="http://schemas.microsoft.com/office/powerpoint/2010/main" val="2934618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9A5E34-41F0-CE6D-41AB-88CBBAE030D4}"/>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96BEA38-7B77-B016-14F0-A4FBEC636604}"/>
              </a:ext>
            </a:extLst>
          </p:cNvPr>
          <p:cNvSpPr>
            <a:spLocks noGrp="1"/>
          </p:cNvSpPr>
          <p:nvPr>
            <p:ph type="sldNum" sz="quarter" idx="12"/>
          </p:nvPr>
        </p:nvSpPr>
        <p:spPr/>
        <p:txBody>
          <a:bodyPr/>
          <a:lstStyle/>
          <a:p>
            <a:fld id="{98DDC0CE-AB8E-E941-A89C-F3A04681F3DC}" type="slidenum">
              <a:rPr lang="en-US" smtClean="0"/>
              <a:t>26</a:t>
            </a:fld>
            <a:endParaRPr lang="en-US"/>
          </a:p>
        </p:txBody>
      </p:sp>
      <p:sp>
        <p:nvSpPr>
          <p:cNvPr id="6" name="TextBox 5">
            <a:extLst>
              <a:ext uri="{FF2B5EF4-FFF2-40B4-BE49-F238E27FC236}">
                <a16:creationId xmlns:a16="http://schemas.microsoft.com/office/drawing/2014/main" id="{DAA27846-8F45-BCB5-34AE-2EC0DA5871CE}"/>
              </a:ext>
            </a:extLst>
          </p:cNvPr>
          <p:cNvSpPr txBox="1"/>
          <p:nvPr/>
        </p:nvSpPr>
        <p:spPr>
          <a:xfrm>
            <a:off x="1891759" y="3458382"/>
            <a:ext cx="4531240" cy="1200329"/>
          </a:xfrm>
          <a:prstGeom prst="rect">
            <a:avLst/>
          </a:prstGeom>
          <a:noFill/>
        </p:spPr>
        <p:txBody>
          <a:bodyPr wrap="none" rtlCol="0">
            <a:spAutoFit/>
          </a:bodyPr>
          <a:lstStyle/>
          <a:p>
            <a:r>
              <a:rPr lang="en-US" dirty="0"/>
              <a:t>T (term): pathway that is being tested</a:t>
            </a:r>
          </a:p>
          <a:p>
            <a:r>
              <a:rPr lang="en-US" dirty="0"/>
              <a:t>Q</a:t>
            </a:r>
            <a:r>
              <a:rPr lang="en-US" dirty="0">
                <a:sym typeface="Wingdings" pitchFamily="2" charset="2"/>
              </a:rPr>
              <a:t> (query): my gene list</a:t>
            </a:r>
          </a:p>
          <a:p>
            <a:r>
              <a:rPr lang="en-US" dirty="0" err="1">
                <a:sym typeface="Wingdings" pitchFamily="2" charset="2"/>
              </a:rPr>
              <a:t>TnQ</a:t>
            </a:r>
            <a:r>
              <a:rPr lang="en-US" dirty="0">
                <a:sym typeface="Wingdings" pitchFamily="2" charset="2"/>
              </a:rPr>
              <a:t>: overlap between pathway and gene list</a:t>
            </a:r>
          </a:p>
          <a:p>
            <a:r>
              <a:rPr lang="en-US" dirty="0">
                <a:sym typeface="Wingdings" pitchFamily="2" charset="2"/>
              </a:rPr>
              <a:t>U (universe): background</a:t>
            </a:r>
            <a:endParaRPr lang="en-US" dirty="0"/>
          </a:p>
        </p:txBody>
      </p:sp>
      <p:sp>
        <p:nvSpPr>
          <p:cNvPr id="7" name="Oval 6">
            <a:extLst>
              <a:ext uri="{FF2B5EF4-FFF2-40B4-BE49-F238E27FC236}">
                <a16:creationId xmlns:a16="http://schemas.microsoft.com/office/drawing/2014/main" id="{A70ECF24-1AE1-2559-C5FC-9411CFC31BD0}"/>
              </a:ext>
            </a:extLst>
          </p:cNvPr>
          <p:cNvSpPr/>
          <p:nvPr/>
        </p:nvSpPr>
        <p:spPr>
          <a:xfrm>
            <a:off x="6866169" y="3447645"/>
            <a:ext cx="1782305" cy="988079"/>
          </a:xfrm>
          <a:prstGeom prst="ellipse">
            <a:avLst/>
          </a:prstGeom>
          <a:noFill/>
          <a:ln>
            <a:solidFill>
              <a:srgbClr val="FF4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CD5A8A9-A937-5388-3A26-98025B24E866}"/>
              </a:ext>
            </a:extLst>
          </p:cNvPr>
          <p:cNvSpPr/>
          <p:nvPr/>
        </p:nvSpPr>
        <p:spPr>
          <a:xfrm>
            <a:off x="7573505" y="3454730"/>
            <a:ext cx="1782305" cy="988079"/>
          </a:xfrm>
          <a:prstGeom prst="ellipse">
            <a:avLst/>
          </a:prstGeom>
          <a:noFill/>
          <a:ln>
            <a:solidFill>
              <a:srgbClr val="0432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06F6AA5-5B03-0E80-AAF4-F679065700E0}"/>
              </a:ext>
            </a:extLst>
          </p:cNvPr>
          <p:cNvSpPr txBox="1"/>
          <p:nvPr/>
        </p:nvSpPr>
        <p:spPr>
          <a:xfrm>
            <a:off x="8780831" y="3737873"/>
            <a:ext cx="431528" cy="369332"/>
          </a:xfrm>
          <a:prstGeom prst="rect">
            <a:avLst/>
          </a:prstGeom>
          <a:noFill/>
          <a:ln>
            <a:noFill/>
          </a:ln>
        </p:spPr>
        <p:txBody>
          <a:bodyPr wrap="none" rtlCol="0">
            <a:spAutoFit/>
          </a:bodyPr>
          <a:lstStyle/>
          <a:p>
            <a:r>
              <a:rPr lang="en-US" dirty="0"/>
              <a:t>27</a:t>
            </a:r>
          </a:p>
        </p:txBody>
      </p:sp>
      <p:pic>
        <p:nvPicPr>
          <p:cNvPr id="10" name="Picture 9">
            <a:extLst>
              <a:ext uri="{FF2B5EF4-FFF2-40B4-BE49-F238E27FC236}">
                <a16:creationId xmlns:a16="http://schemas.microsoft.com/office/drawing/2014/main" id="{32096B01-45D8-FAA4-F033-EE3DA4FF216C}"/>
              </a:ext>
            </a:extLst>
          </p:cNvPr>
          <p:cNvPicPr>
            <a:picLocks noChangeAspect="1"/>
          </p:cNvPicPr>
          <p:nvPr/>
        </p:nvPicPr>
        <p:blipFill>
          <a:blip r:embed="rId2"/>
          <a:stretch>
            <a:fillRect/>
          </a:stretch>
        </p:blipFill>
        <p:spPr>
          <a:xfrm>
            <a:off x="4612362" y="364316"/>
            <a:ext cx="2882900" cy="787400"/>
          </a:xfrm>
          <a:prstGeom prst="rect">
            <a:avLst/>
          </a:prstGeom>
        </p:spPr>
      </p:pic>
      <p:sp>
        <p:nvSpPr>
          <p:cNvPr id="11" name="TextBox 10">
            <a:extLst>
              <a:ext uri="{FF2B5EF4-FFF2-40B4-BE49-F238E27FC236}">
                <a16:creationId xmlns:a16="http://schemas.microsoft.com/office/drawing/2014/main" id="{CB1DCE1E-DDFF-E4AB-BA97-3B0F33CE5F9A}"/>
              </a:ext>
            </a:extLst>
          </p:cNvPr>
          <p:cNvSpPr txBox="1"/>
          <p:nvPr/>
        </p:nvSpPr>
        <p:spPr>
          <a:xfrm>
            <a:off x="7937500" y="3748737"/>
            <a:ext cx="431528" cy="369332"/>
          </a:xfrm>
          <a:prstGeom prst="rect">
            <a:avLst/>
          </a:prstGeom>
          <a:noFill/>
          <a:ln>
            <a:noFill/>
          </a:ln>
        </p:spPr>
        <p:txBody>
          <a:bodyPr wrap="none" rtlCol="0">
            <a:spAutoFit/>
          </a:bodyPr>
          <a:lstStyle/>
          <a:p>
            <a:r>
              <a:rPr lang="en-US" dirty="0"/>
              <a:t>25</a:t>
            </a:r>
          </a:p>
        </p:txBody>
      </p:sp>
      <p:sp>
        <p:nvSpPr>
          <p:cNvPr id="12" name="TextBox 11">
            <a:extLst>
              <a:ext uri="{FF2B5EF4-FFF2-40B4-BE49-F238E27FC236}">
                <a16:creationId xmlns:a16="http://schemas.microsoft.com/office/drawing/2014/main" id="{62AF1913-0A6A-A30F-1A68-67F8271DDB52}"/>
              </a:ext>
            </a:extLst>
          </p:cNvPr>
          <p:cNvSpPr txBox="1"/>
          <p:nvPr/>
        </p:nvSpPr>
        <p:spPr>
          <a:xfrm>
            <a:off x="7126812" y="3749691"/>
            <a:ext cx="431528" cy="369332"/>
          </a:xfrm>
          <a:prstGeom prst="rect">
            <a:avLst/>
          </a:prstGeom>
          <a:noFill/>
          <a:ln>
            <a:noFill/>
          </a:ln>
        </p:spPr>
        <p:txBody>
          <a:bodyPr wrap="none" rtlCol="0">
            <a:spAutoFit/>
          </a:bodyPr>
          <a:lstStyle/>
          <a:p>
            <a:r>
              <a:rPr lang="en-US" dirty="0"/>
              <a:t>19</a:t>
            </a:r>
          </a:p>
        </p:txBody>
      </p:sp>
      <p:sp>
        <p:nvSpPr>
          <p:cNvPr id="13" name="Rectangle 12">
            <a:extLst>
              <a:ext uri="{FF2B5EF4-FFF2-40B4-BE49-F238E27FC236}">
                <a16:creationId xmlns:a16="http://schemas.microsoft.com/office/drawing/2014/main" id="{90CD7221-0E94-E1B3-2F1C-FFD0089F3C00}"/>
              </a:ext>
            </a:extLst>
          </p:cNvPr>
          <p:cNvSpPr/>
          <p:nvPr/>
        </p:nvSpPr>
        <p:spPr>
          <a:xfrm>
            <a:off x="6589362" y="3216252"/>
            <a:ext cx="3750590" cy="1684589"/>
          </a:xfrm>
          <a:prstGeom prst="rect">
            <a:avLst/>
          </a:prstGeom>
          <a:noFill/>
          <a:ln>
            <a:solidFill>
              <a:srgbClr val="C8B24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FC52515-90B6-577C-58B7-B3C4C11A70D1}"/>
              </a:ext>
            </a:extLst>
          </p:cNvPr>
          <p:cNvSpPr txBox="1"/>
          <p:nvPr/>
        </p:nvSpPr>
        <p:spPr>
          <a:xfrm>
            <a:off x="9570190" y="4589294"/>
            <a:ext cx="554960" cy="369332"/>
          </a:xfrm>
          <a:prstGeom prst="rect">
            <a:avLst/>
          </a:prstGeom>
          <a:noFill/>
        </p:spPr>
        <p:txBody>
          <a:bodyPr wrap="none" rtlCol="0">
            <a:spAutoFit/>
          </a:bodyPr>
          <a:lstStyle/>
          <a:p>
            <a:r>
              <a:rPr lang="en-US" dirty="0"/>
              <a:t>293</a:t>
            </a:r>
          </a:p>
        </p:txBody>
      </p:sp>
      <p:graphicFrame>
        <p:nvGraphicFramePr>
          <p:cNvPr id="15" name="Table 14">
            <a:extLst>
              <a:ext uri="{FF2B5EF4-FFF2-40B4-BE49-F238E27FC236}">
                <a16:creationId xmlns:a16="http://schemas.microsoft.com/office/drawing/2014/main" id="{76CC2752-7B3A-33A7-34CC-844A249E9015}"/>
              </a:ext>
            </a:extLst>
          </p:cNvPr>
          <p:cNvGraphicFramePr>
            <a:graphicFrameLocks noGrp="1"/>
          </p:cNvGraphicFramePr>
          <p:nvPr/>
        </p:nvGraphicFramePr>
        <p:xfrm>
          <a:off x="3333208" y="4968083"/>
          <a:ext cx="5321364" cy="1752600"/>
        </p:xfrm>
        <a:graphic>
          <a:graphicData uri="http://schemas.openxmlformats.org/drawingml/2006/table">
            <a:tbl>
              <a:tblPr firstRow="1" bandRow="1">
                <a:tableStyleId>{9D7B26C5-4107-4FEC-AEDC-1716B250A1EF}</a:tableStyleId>
              </a:tblPr>
              <a:tblGrid>
                <a:gridCol w="2032000">
                  <a:extLst>
                    <a:ext uri="{9D8B030D-6E8A-4147-A177-3AD203B41FA5}">
                      <a16:colId xmlns:a16="http://schemas.microsoft.com/office/drawing/2014/main" val="20000"/>
                    </a:ext>
                  </a:extLst>
                </a:gridCol>
                <a:gridCol w="1257364">
                  <a:extLst>
                    <a:ext uri="{9D8B030D-6E8A-4147-A177-3AD203B41FA5}">
                      <a16:colId xmlns:a16="http://schemas.microsoft.com/office/drawing/2014/main" val="20001"/>
                    </a:ext>
                  </a:extLst>
                </a:gridCol>
                <a:gridCol w="2032000">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In </a:t>
                      </a:r>
                      <a:r>
                        <a:rPr lang="en-US" dirty="0">
                          <a:solidFill>
                            <a:srgbClr val="FF40FF"/>
                          </a:solidFill>
                        </a:rPr>
                        <a:t>protein list</a:t>
                      </a:r>
                    </a:p>
                  </a:txBody>
                  <a:tcPr/>
                </a:tc>
                <a:tc>
                  <a:txBody>
                    <a:bodyPr/>
                    <a:lstStyle/>
                    <a:p>
                      <a:r>
                        <a:rPr lang="en-US" dirty="0"/>
                        <a:t>Not in </a:t>
                      </a:r>
                      <a:r>
                        <a:rPr lang="en-US" dirty="0">
                          <a:solidFill>
                            <a:srgbClr val="FF40FF"/>
                          </a:solidFill>
                        </a:rPr>
                        <a:t>protein list</a:t>
                      </a:r>
                    </a:p>
                  </a:txBody>
                  <a:tcPr/>
                </a:tc>
                <a:extLst>
                  <a:ext uri="{0D108BD9-81ED-4DB2-BD59-A6C34878D82A}">
                    <a16:rowId xmlns:a16="http://schemas.microsoft.com/office/drawing/2014/main" val="10000"/>
                  </a:ext>
                </a:extLst>
              </a:tr>
              <a:tr h="370840">
                <a:tc>
                  <a:txBody>
                    <a:bodyPr/>
                    <a:lstStyle/>
                    <a:p>
                      <a:r>
                        <a:rPr lang="en-US" b="1" dirty="0"/>
                        <a:t>In </a:t>
                      </a:r>
                      <a:r>
                        <a:rPr lang="en-US" b="1" dirty="0">
                          <a:solidFill>
                            <a:srgbClr val="0432FF"/>
                          </a:solidFill>
                        </a:rPr>
                        <a:t>pathway</a:t>
                      </a:r>
                    </a:p>
                  </a:txBody>
                  <a:tcPr/>
                </a:tc>
                <a:tc>
                  <a:txBody>
                    <a:bodyPr/>
                    <a:lstStyle/>
                    <a:p>
                      <a:r>
                        <a:rPr lang="en-US" baseline="0" dirty="0">
                          <a:solidFill>
                            <a:srgbClr val="D36864"/>
                          </a:solidFill>
                        </a:rPr>
                        <a:t>25</a:t>
                      </a:r>
                      <a:endParaRPr lang="en-US" dirty="0">
                        <a:solidFill>
                          <a:srgbClr val="D36864"/>
                        </a:solidFill>
                      </a:endParaRPr>
                    </a:p>
                  </a:txBody>
                  <a:tcPr/>
                </a:tc>
                <a:tc>
                  <a:txBody>
                    <a:bodyPr/>
                    <a:lstStyle/>
                    <a:p>
                      <a:r>
                        <a:rPr lang="en-US" dirty="0"/>
                        <a:t>27</a:t>
                      </a:r>
                    </a:p>
                  </a:txBody>
                  <a:tcPr/>
                </a:tc>
                <a:extLst>
                  <a:ext uri="{0D108BD9-81ED-4DB2-BD59-A6C34878D82A}">
                    <a16:rowId xmlns:a16="http://schemas.microsoft.com/office/drawing/2014/main" val="10001"/>
                  </a:ext>
                </a:extLst>
              </a:tr>
              <a:tr h="370840">
                <a:tc>
                  <a:txBody>
                    <a:bodyPr/>
                    <a:lstStyle/>
                    <a:p>
                      <a:r>
                        <a:rPr lang="en-US" b="1" dirty="0"/>
                        <a:t>Not in </a:t>
                      </a:r>
                      <a:r>
                        <a:rPr lang="en-US" b="1" dirty="0">
                          <a:solidFill>
                            <a:srgbClr val="0432FF"/>
                          </a:solidFill>
                        </a:rPr>
                        <a:t>pathway</a:t>
                      </a:r>
                    </a:p>
                  </a:txBody>
                  <a:tcPr/>
                </a:tc>
                <a:tc>
                  <a:txBody>
                    <a:bodyPr/>
                    <a:lstStyle/>
                    <a:p>
                      <a:r>
                        <a:rPr lang="en-US" dirty="0">
                          <a:solidFill>
                            <a:srgbClr val="D36864"/>
                          </a:solidFill>
                        </a:rPr>
                        <a:t>19</a:t>
                      </a:r>
                    </a:p>
                  </a:txBody>
                  <a:tcPr/>
                </a:tc>
                <a:tc>
                  <a:txBody>
                    <a:bodyPr/>
                    <a:lstStyle/>
                    <a:p>
                      <a:r>
                        <a:rPr lang="en-US" dirty="0"/>
                        <a:t>266</a:t>
                      </a:r>
                    </a:p>
                  </a:txBody>
                  <a:tcPr/>
                </a:tc>
                <a:extLst>
                  <a:ext uri="{0D108BD9-81ED-4DB2-BD59-A6C34878D82A}">
                    <a16:rowId xmlns:a16="http://schemas.microsoft.com/office/drawing/2014/main" val="10002"/>
                  </a:ext>
                </a:extLst>
              </a:tr>
              <a:tr h="370840">
                <a:tc>
                  <a:txBody>
                    <a:bodyPr/>
                    <a:lstStyle/>
                    <a:p>
                      <a:endParaRPr lang="en-US" b="1" dirty="0">
                        <a:solidFill>
                          <a:srgbClr val="0432FF"/>
                        </a:solidFill>
                      </a:endParaRPr>
                    </a:p>
                  </a:txBody>
                  <a:tcPr/>
                </a:tc>
                <a:tc>
                  <a:txBody>
                    <a:bodyPr/>
                    <a:lstStyle/>
                    <a:p>
                      <a:r>
                        <a:rPr lang="en-US" dirty="0">
                          <a:solidFill>
                            <a:srgbClr val="D36864"/>
                          </a:solidFill>
                        </a:rPr>
                        <a:t>52</a:t>
                      </a:r>
                    </a:p>
                  </a:txBody>
                  <a:tcPr/>
                </a:tc>
                <a:tc>
                  <a:txBody>
                    <a:bodyPr/>
                    <a:lstStyle/>
                    <a:p>
                      <a:r>
                        <a:rPr lang="en-US" dirty="0"/>
                        <a:t>293</a:t>
                      </a:r>
                    </a:p>
                  </a:txBody>
                  <a:tcPr/>
                </a:tc>
                <a:extLst>
                  <a:ext uri="{0D108BD9-81ED-4DB2-BD59-A6C34878D82A}">
                    <a16:rowId xmlns:a16="http://schemas.microsoft.com/office/drawing/2014/main" val="953836323"/>
                  </a:ext>
                </a:extLst>
              </a:tr>
            </a:tbl>
          </a:graphicData>
        </a:graphic>
      </p:graphicFrame>
      <p:sp>
        <p:nvSpPr>
          <p:cNvPr id="16" name="TextBox 15">
            <a:extLst>
              <a:ext uri="{FF2B5EF4-FFF2-40B4-BE49-F238E27FC236}">
                <a16:creationId xmlns:a16="http://schemas.microsoft.com/office/drawing/2014/main" id="{30E86F87-3712-CDD4-8C98-444EFC14211D}"/>
              </a:ext>
            </a:extLst>
          </p:cNvPr>
          <p:cNvSpPr txBox="1"/>
          <p:nvPr/>
        </p:nvSpPr>
        <p:spPr>
          <a:xfrm>
            <a:off x="1891758" y="5455497"/>
            <a:ext cx="1332854" cy="923330"/>
          </a:xfrm>
          <a:prstGeom prst="rect">
            <a:avLst/>
          </a:prstGeom>
          <a:noFill/>
        </p:spPr>
        <p:txBody>
          <a:bodyPr wrap="square" rtlCol="0">
            <a:spAutoFit/>
          </a:bodyPr>
          <a:lstStyle/>
          <a:p>
            <a:pPr algn="ctr"/>
            <a:r>
              <a:rPr lang="en-US" dirty="0"/>
              <a:t>2x2 contingency table</a:t>
            </a:r>
          </a:p>
        </p:txBody>
      </p:sp>
      <p:sp>
        <p:nvSpPr>
          <p:cNvPr id="17" name="Slide Number Placeholder 2">
            <a:extLst>
              <a:ext uri="{FF2B5EF4-FFF2-40B4-BE49-F238E27FC236}">
                <a16:creationId xmlns:a16="http://schemas.microsoft.com/office/drawing/2014/main" id="{21B99415-E979-F15D-D15E-ED75EED95D83}"/>
              </a:ext>
            </a:extLst>
          </p:cNvPr>
          <p:cNvSpPr txBox="1">
            <a:spLocks/>
          </p:cNvSpPr>
          <p:nvPr/>
        </p:nvSpPr>
        <p:spPr>
          <a:xfrm>
            <a:off x="8291513" y="6508753"/>
            <a:ext cx="2228850" cy="365125"/>
          </a:xfrm>
          <a:prstGeom prst="rect">
            <a:avLst/>
          </a:prstGeom>
        </p:spPr>
        <p:txBody>
          <a:bodyPr vert="horz" lIns="91440" tIns="45720" rIns="91440" bIns="45720" rtlCol="0" anchor="ctr"/>
          <a:lstStyle>
            <a:defPPr>
              <a:defRPr lang="en-US"/>
            </a:defPPr>
            <a:lvl1pPr marL="0" algn="r" defTabSz="804565" rtl="0" eaLnBrk="1" latinLnBrk="0" hangingPunct="1">
              <a:defRPr sz="1200" kern="1200">
                <a:solidFill>
                  <a:schemeClr val="tx1">
                    <a:tint val="75000"/>
                  </a:schemeClr>
                </a:solidFill>
                <a:latin typeface="+mn-lt"/>
                <a:ea typeface="+mn-ea"/>
                <a:cs typeface="+mn-cs"/>
              </a:defRPr>
            </a:lvl1pPr>
            <a:lvl2pPr marL="402282" algn="l" defTabSz="804565" rtl="0" eaLnBrk="1" latinLnBrk="0" hangingPunct="1">
              <a:defRPr sz="1584" kern="1200">
                <a:solidFill>
                  <a:schemeClr val="tx1"/>
                </a:solidFill>
                <a:latin typeface="+mn-lt"/>
                <a:ea typeface="+mn-ea"/>
                <a:cs typeface="+mn-cs"/>
              </a:defRPr>
            </a:lvl2pPr>
            <a:lvl3pPr marL="804565" algn="l" defTabSz="804565" rtl="0" eaLnBrk="1" latinLnBrk="0" hangingPunct="1">
              <a:defRPr sz="1584" kern="1200">
                <a:solidFill>
                  <a:schemeClr val="tx1"/>
                </a:solidFill>
                <a:latin typeface="+mn-lt"/>
                <a:ea typeface="+mn-ea"/>
                <a:cs typeface="+mn-cs"/>
              </a:defRPr>
            </a:lvl3pPr>
            <a:lvl4pPr marL="1206848" algn="l" defTabSz="804565" rtl="0" eaLnBrk="1" latinLnBrk="0" hangingPunct="1">
              <a:defRPr sz="1584" kern="1200">
                <a:solidFill>
                  <a:schemeClr val="tx1"/>
                </a:solidFill>
                <a:latin typeface="+mn-lt"/>
                <a:ea typeface="+mn-ea"/>
                <a:cs typeface="+mn-cs"/>
              </a:defRPr>
            </a:lvl4pPr>
            <a:lvl5pPr marL="1609131" algn="l" defTabSz="804565" rtl="0" eaLnBrk="1" latinLnBrk="0" hangingPunct="1">
              <a:defRPr sz="1584" kern="1200">
                <a:solidFill>
                  <a:schemeClr val="tx1"/>
                </a:solidFill>
                <a:latin typeface="+mn-lt"/>
                <a:ea typeface="+mn-ea"/>
                <a:cs typeface="+mn-cs"/>
              </a:defRPr>
            </a:lvl5pPr>
            <a:lvl6pPr marL="2011413" algn="l" defTabSz="804565" rtl="0" eaLnBrk="1" latinLnBrk="0" hangingPunct="1">
              <a:defRPr sz="1584" kern="1200">
                <a:solidFill>
                  <a:schemeClr val="tx1"/>
                </a:solidFill>
                <a:latin typeface="+mn-lt"/>
                <a:ea typeface="+mn-ea"/>
                <a:cs typeface="+mn-cs"/>
              </a:defRPr>
            </a:lvl6pPr>
            <a:lvl7pPr marL="2413695" algn="l" defTabSz="804565" rtl="0" eaLnBrk="1" latinLnBrk="0" hangingPunct="1">
              <a:defRPr sz="1584" kern="1200">
                <a:solidFill>
                  <a:schemeClr val="tx1"/>
                </a:solidFill>
                <a:latin typeface="+mn-lt"/>
                <a:ea typeface="+mn-ea"/>
                <a:cs typeface="+mn-cs"/>
              </a:defRPr>
            </a:lvl7pPr>
            <a:lvl8pPr marL="2815978" algn="l" defTabSz="804565" rtl="0" eaLnBrk="1" latinLnBrk="0" hangingPunct="1">
              <a:defRPr sz="1584" kern="1200">
                <a:solidFill>
                  <a:schemeClr val="tx1"/>
                </a:solidFill>
                <a:latin typeface="+mn-lt"/>
                <a:ea typeface="+mn-ea"/>
                <a:cs typeface="+mn-cs"/>
              </a:defRPr>
            </a:lvl8pPr>
            <a:lvl9pPr marL="3218261" algn="l" defTabSz="804565" rtl="0" eaLnBrk="1" latinLnBrk="0" hangingPunct="1">
              <a:defRPr sz="1584" kern="1200">
                <a:solidFill>
                  <a:schemeClr val="tx1"/>
                </a:solidFill>
                <a:latin typeface="+mn-lt"/>
                <a:ea typeface="+mn-ea"/>
                <a:cs typeface="+mn-cs"/>
              </a:defRPr>
            </a:lvl9pPr>
          </a:lstStyle>
          <a:p>
            <a:fld id="{98DDC0CE-AB8E-E941-A89C-F3A04681F3DC}" type="slidenum">
              <a:rPr lang="en-US"/>
              <a:pPr/>
              <a:t>26</a:t>
            </a:fld>
            <a:endParaRPr lang="en-US"/>
          </a:p>
        </p:txBody>
      </p:sp>
      <p:pic>
        <p:nvPicPr>
          <p:cNvPr id="19" name="Picture 18">
            <a:extLst>
              <a:ext uri="{FF2B5EF4-FFF2-40B4-BE49-F238E27FC236}">
                <a16:creationId xmlns:a16="http://schemas.microsoft.com/office/drawing/2014/main" id="{4D1C1EB7-62A0-9499-C9F4-5A393D7A1B87}"/>
              </a:ext>
            </a:extLst>
          </p:cNvPr>
          <p:cNvPicPr>
            <a:picLocks noChangeAspect="1"/>
          </p:cNvPicPr>
          <p:nvPr/>
        </p:nvPicPr>
        <p:blipFill>
          <a:blip r:embed="rId3"/>
          <a:stretch>
            <a:fillRect/>
          </a:stretch>
        </p:blipFill>
        <p:spPr>
          <a:xfrm>
            <a:off x="1939489" y="1246711"/>
            <a:ext cx="7979515" cy="1968746"/>
          </a:xfrm>
          <a:prstGeom prst="rect">
            <a:avLst/>
          </a:prstGeom>
        </p:spPr>
      </p:pic>
      <p:sp>
        <p:nvSpPr>
          <p:cNvPr id="20" name="TextBox 19">
            <a:extLst>
              <a:ext uri="{FF2B5EF4-FFF2-40B4-BE49-F238E27FC236}">
                <a16:creationId xmlns:a16="http://schemas.microsoft.com/office/drawing/2014/main" id="{CBF6B3EB-BA45-0219-0ADC-49D76FF4DBD1}"/>
              </a:ext>
            </a:extLst>
          </p:cNvPr>
          <p:cNvSpPr txBox="1"/>
          <p:nvPr/>
        </p:nvSpPr>
        <p:spPr>
          <a:xfrm>
            <a:off x="9080813" y="5754793"/>
            <a:ext cx="1974258" cy="369332"/>
          </a:xfrm>
          <a:prstGeom prst="rect">
            <a:avLst/>
          </a:prstGeom>
          <a:noFill/>
          <a:ln>
            <a:solidFill>
              <a:srgbClr val="000000"/>
            </a:solidFill>
          </a:ln>
        </p:spPr>
        <p:txBody>
          <a:bodyPr wrap="none" rtlCol="0">
            <a:spAutoFit/>
          </a:bodyPr>
          <a:lstStyle/>
          <a:p>
            <a:r>
              <a:rPr lang="en-US" dirty="0"/>
              <a:t>Fisher’s exact test</a:t>
            </a:r>
          </a:p>
        </p:txBody>
      </p:sp>
      <p:sp>
        <p:nvSpPr>
          <p:cNvPr id="21" name="Right Arrow 20">
            <a:extLst>
              <a:ext uri="{FF2B5EF4-FFF2-40B4-BE49-F238E27FC236}">
                <a16:creationId xmlns:a16="http://schemas.microsoft.com/office/drawing/2014/main" id="{C320E43C-27B2-26E2-0303-E9C35957380A}"/>
              </a:ext>
            </a:extLst>
          </p:cNvPr>
          <p:cNvSpPr/>
          <p:nvPr/>
        </p:nvSpPr>
        <p:spPr>
          <a:xfrm>
            <a:off x="8763168" y="5844383"/>
            <a:ext cx="212588" cy="2677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5FD0D9AB-C0D1-ED0F-8A8A-AD3FC93FAB1F}"/>
              </a:ext>
            </a:extLst>
          </p:cNvPr>
          <p:cNvSpPr/>
          <p:nvPr/>
        </p:nvSpPr>
        <p:spPr>
          <a:xfrm>
            <a:off x="6868101" y="1426386"/>
            <a:ext cx="2287050" cy="174446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3180E25-14A0-2ED8-B8DD-EE027C8D183E}"/>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473821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extBox 153">
            <a:extLst>
              <a:ext uri="{FF2B5EF4-FFF2-40B4-BE49-F238E27FC236}">
                <a16:creationId xmlns:a16="http://schemas.microsoft.com/office/drawing/2014/main" id="{42E3DD3D-83B9-C441-A04E-50B320861E50}"/>
              </a:ext>
            </a:extLst>
          </p:cNvPr>
          <p:cNvSpPr txBox="1"/>
          <p:nvPr/>
        </p:nvSpPr>
        <p:spPr>
          <a:xfrm>
            <a:off x="1447800" y="353590"/>
            <a:ext cx="9144000" cy="1200329"/>
          </a:xfrm>
          <a:prstGeom prst="rect">
            <a:avLst/>
          </a:prstGeom>
          <a:noFill/>
        </p:spPr>
        <p:txBody>
          <a:bodyPr wrap="square" rtlCol="0">
            <a:spAutoFit/>
          </a:bodyPr>
          <a:lstStyle/>
          <a:p>
            <a:pPr algn="ctr"/>
            <a:r>
              <a:rPr lang="en-US" sz="3600" b="1" dirty="0"/>
              <a:t>We are testing many pathways at the same time </a:t>
            </a:r>
          </a:p>
        </p:txBody>
      </p:sp>
      <p:sp>
        <p:nvSpPr>
          <p:cNvPr id="357" name="Rectangle 356">
            <a:extLst>
              <a:ext uri="{FF2B5EF4-FFF2-40B4-BE49-F238E27FC236}">
                <a16:creationId xmlns:a16="http://schemas.microsoft.com/office/drawing/2014/main" id="{961CC48C-C1F5-7C4C-B63B-9BBD5B215349}"/>
              </a:ext>
            </a:extLst>
          </p:cNvPr>
          <p:cNvSpPr/>
          <p:nvPr/>
        </p:nvSpPr>
        <p:spPr>
          <a:xfrm>
            <a:off x="2490440" y="3867008"/>
            <a:ext cx="8954503" cy="584775"/>
          </a:xfrm>
          <a:prstGeom prst="rect">
            <a:avLst/>
          </a:prstGeom>
        </p:spPr>
        <p:txBody>
          <a:bodyPr wrap="none">
            <a:spAutoFit/>
          </a:bodyPr>
          <a:lstStyle/>
          <a:p>
            <a:r>
              <a:rPr lang="en-US" sz="3200" dirty="0">
                <a:solidFill>
                  <a:srgbClr val="FF0000"/>
                </a:solidFill>
              </a:rPr>
              <a:t>We need to correct for multiple hypothesis testing</a:t>
            </a:r>
          </a:p>
        </p:txBody>
      </p:sp>
      <p:sp>
        <p:nvSpPr>
          <p:cNvPr id="358" name="Notched Right Arrow 357">
            <a:extLst>
              <a:ext uri="{FF2B5EF4-FFF2-40B4-BE49-F238E27FC236}">
                <a16:creationId xmlns:a16="http://schemas.microsoft.com/office/drawing/2014/main" id="{F67F2D1A-77B8-2147-A79C-1119B06D82CC}"/>
              </a:ext>
            </a:extLst>
          </p:cNvPr>
          <p:cNvSpPr/>
          <p:nvPr/>
        </p:nvSpPr>
        <p:spPr>
          <a:xfrm>
            <a:off x="1447800" y="3991323"/>
            <a:ext cx="926920" cy="336147"/>
          </a:xfrm>
          <a:prstGeom prst="notchedRightArrow">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57B7F14-380F-F840-A677-02D90A6E3401}"/>
              </a:ext>
            </a:extLst>
          </p:cNvPr>
          <p:cNvSpPr>
            <a:spLocks noChangeArrowheads="1"/>
          </p:cNvSpPr>
          <p:nvPr/>
        </p:nvSpPr>
        <p:spPr bwMode="auto">
          <a:xfrm>
            <a:off x="5508510" y="1580332"/>
            <a:ext cx="1748518" cy="1748518"/>
          </a:xfrm>
          <a:prstGeom prst="ellipse">
            <a:avLst/>
          </a:prstGeom>
          <a:solidFill>
            <a:srgbClr val="334FC1">
              <a:alpha val="34118"/>
            </a:srgbClr>
          </a:solidFill>
          <a:ln w="9525">
            <a:solidFill>
              <a:srgbClr val="4A7EBB"/>
            </a:solidFill>
            <a:round/>
            <a:headEnd/>
            <a:tailEnd/>
          </a:ln>
          <a:effectLst>
            <a:outerShdw blurRad="40000" dist="23000" dir="5400000" rotWithShape="0">
              <a:srgbClr val="808080">
                <a:alpha val="34999"/>
              </a:srgbClr>
            </a:outerShdw>
          </a:effec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defRPr/>
            </a:pPr>
            <a:endParaRPr lang="en-US" altLang="en-US" sz="1714">
              <a:solidFill>
                <a:srgbClr val="FFFFFF"/>
              </a:solidFill>
              <a:latin typeface="Segoe UI" pitchFamily="34" charset="0"/>
            </a:endParaRPr>
          </a:p>
        </p:txBody>
      </p:sp>
      <p:sp>
        <p:nvSpPr>
          <p:cNvPr id="6" name="Oval 5">
            <a:extLst>
              <a:ext uri="{FF2B5EF4-FFF2-40B4-BE49-F238E27FC236}">
                <a16:creationId xmlns:a16="http://schemas.microsoft.com/office/drawing/2014/main" id="{7D224E4D-DCD8-7542-BD6B-E8FD15AD8CF1}"/>
              </a:ext>
            </a:extLst>
          </p:cNvPr>
          <p:cNvSpPr>
            <a:spLocks noChangeArrowheads="1"/>
          </p:cNvSpPr>
          <p:nvPr/>
        </p:nvSpPr>
        <p:spPr bwMode="auto">
          <a:xfrm>
            <a:off x="4325822" y="1580332"/>
            <a:ext cx="1748518" cy="1748518"/>
          </a:xfrm>
          <a:prstGeom prst="ellipse">
            <a:avLst/>
          </a:prstGeom>
          <a:solidFill>
            <a:srgbClr val="F672F9">
              <a:alpha val="61961"/>
            </a:srgbClr>
          </a:solidFill>
          <a:ln w="9525">
            <a:solidFill>
              <a:srgbClr val="4A7EBB">
                <a:alpha val="82000"/>
              </a:srgbClr>
            </a:solidFill>
            <a:round/>
            <a:headEnd/>
            <a:tailEnd/>
          </a:ln>
          <a:effectLst>
            <a:outerShdw blurRad="40000" dist="23000" dir="5400000" rotWithShape="0">
              <a:srgbClr val="808080">
                <a:alpha val="34999"/>
              </a:srgbClr>
            </a:outerShdw>
          </a:effec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defRPr/>
            </a:pPr>
            <a:endParaRPr lang="en-US" altLang="en-US" sz="1714">
              <a:solidFill>
                <a:srgbClr val="FFFFFF"/>
              </a:solidFill>
              <a:latin typeface="Segoe UI" pitchFamily="34" charset="0"/>
            </a:endParaRPr>
          </a:p>
        </p:txBody>
      </p:sp>
      <p:sp>
        <p:nvSpPr>
          <p:cNvPr id="7" name="Circular Arrow 15">
            <a:extLst>
              <a:ext uri="{FF2B5EF4-FFF2-40B4-BE49-F238E27FC236}">
                <a16:creationId xmlns:a16="http://schemas.microsoft.com/office/drawing/2014/main" id="{48E467CE-171B-8D43-AAA3-306EE23EEEB7}"/>
              </a:ext>
            </a:extLst>
          </p:cNvPr>
          <p:cNvSpPr>
            <a:spLocks/>
          </p:cNvSpPr>
          <p:nvPr/>
        </p:nvSpPr>
        <p:spPr bwMode="auto">
          <a:xfrm>
            <a:off x="7411242" y="2206261"/>
            <a:ext cx="514804" cy="462643"/>
          </a:xfrm>
          <a:custGeom>
            <a:avLst/>
            <a:gdLst>
              <a:gd name="T0" fmla="*/ 40481 w 720725"/>
              <a:gd name="T1" fmla="*/ 323850 h 647700"/>
              <a:gd name="T2" fmla="*/ 319728 w 720725"/>
              <a:gd name="T3" fmla="*/ 42776 h 647700"/>
              <a:gd name="T4" fmla="*/ 663826 w 720725"/>
              <a:gd name="T5" fmla="*/ 234236 h 647700"/>
              <a:gd name="T6" fmla="*/ 701013 w 720725"/>
              <a:gd name="T7" fmla="*/ 234236 h 647700"/>
              <a:gd name="T8" fmla="*/ 639763 w 720725"/>
              <a:gd name="T9" fmla="*/ 323850 h 647700"/>
              <a:gd name="T10" fmla="*/ 539088 w 720725"/>
              <a:gd name="T11" fmla="*/ 234236 h 647700"/>
              <a:gd name="T12" fmla="*/ 574589 w 720725"/>
              <a:gd name="T13" fmla="*/ 234236 h 647700"/>
              <a:gd name="T14" fmla="*/ 320309 w 720725"/>
              <a:gd name="T15" fmla="*/ 124308 h 647700"/>
              <a:gd name="T16" fmla="*/ 121444 w 720725"/>
              <a:gd name="T17" fmla="*/ 323849 h 647700"/>
              <a:gd name="T18" fmla="*/ 40481 w 720725"/>
              <a:gd name="T19" fmla="*/ 323850 h 6477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720725" h="647700">
                <a:moveTo>
                  <a:pt x="40481" y="323850"/>
                </a:moveTo>
                <a:cubicBezTo>
                  <a:pt x="40481" y="181266"/>
                  <a:pt x="160076" y="60889"/>
                  <a:pt x="319728" y="42776"/>
                </a:cubicBezTo>
                <a:cubicBezTo>
                  <a:pt x="471332" y="25577"/>
                  <a:pt x="615490" y="105788"/>
                  <a:pt x="663826" y="234236"/>
                </a:cubicBezTo>
                <a:lnTo>
                  <a:pt x="701013" y="234236"/>
                </a:lnTo>
                <a:lnTo>
                  <a:pt x="639763" y="323850"/>
                </a:lnTo>
                <a:lnTo>
                  <a:pt x="539088" y="234236"/>
                </a:lnTo>
                <a:lnTo>
                  <a:pt x="574589" y="234236"/>
                </a:lnTo>
                <a:cubicBezTo>
                  <a:pt x="527827" y="154006"/>
                  <a:pt x="424432" y="109308"/>
                  <a:pt x="320309" y="124308"/>
                </a:cubicBezTo>
                <a:cubicBezTo>
                  <a:pt x="205462" y="140853"/>
                  <a:pt x="121444" y="225157"/>
                  <a:pt x="121444" y="323849"/>
                </a:cubicBezTo>
                <a:lnTo>
                  <a:pt x="40481" y="323850"/>
                </a:lnTo>
                <a:close/>
              </a:path>
            </a:pathLst>
          </a:custGeom>
          <a:gradFill rotWithShape="1">
            <a:gsLst>
              <a:gs pos="0">
                <a:srgbClr val="3A7CCB"/>
              </a:gs>
              <a:gs pos="20000">
                <a:srgbClr val="3C7BC7"/>
              </a:gs>
              <a:gs pos="100000">
                <a:srgbClr val="2C5D98"/>
              </a:gs>
            </a:gsLst>
            <a:lin ang="5400000"/>
          </a:gradFill>
          <a:ln w="9525" cap="flat" cmpd="sng">
            <a:solidFill>
              <a:srgbClr val="4A7EBB"/>
            </a:solidFill>
            <a:prstDash val="solid"/>
            <a:round/>
            <a:headEnd/>
            <a:tailEnd/>
          </a:ln>
          <a:effectLst>
            <a:outerShdw blurRad="40000" dist="23000" dir="5400000" rotWithShape="0">
              <a:srgbClr val="000000">
                <a:alpha val="34999"/>
              </a:srgbClr>
            </a:outerShdw>
          </a:effectLst>
        </p:spPr>
        <p:txBody>
          <a:bodyPr anchor="ctr"/>
          <a:lstStyle/>
          <a:p>
            <a:pPr>
              <a:defRPr/>
            </a:pPr>
            <a:endParaRPr lang="en-US" sz="1131"/>
          </a:p>
        </p:txBody>
      </p:sp>
      <p:sp>
        <p:nvSpPr>
          <p:cNvPr id="8" name="Circular Arrow 16">
            <a:extLst>
              <a:ext uri="{FF2B5EF4-FFF2-40B4-BE49-F238E27FC236}">
                <a16:creationId xmlns:a16="http://schemas.microsoft.com/office/drawing/2014/main" id="{D294A7FB-0988-6D49-ABD8-FEA70D4B389E}"/>
              </a:ext>
            </a:extLst>
          </p:cNvPr>
          <p:cNvSpPr>
            <a:spLocks/>
          </p:cNvSpPr>
          <p:nvPr/>
        </p:nvSpPr>
        <p:spPr bwMode="auto">
          <a:xfrm rot="-10272551">
            <a:off x="7419739" y="2337421"/>
            <a:ext cx="514804" cy="462643"/>
          </a:xfrm>
          <a:custGeom>
            <a:avLst/>
            <a:gdLst>
              <a:gd name="T0" fmla="*/ 40481 w 720725"/>
              <a:gd name="T1" fmla="*/ 323850 h 647700"/>
              <a:gd name="T2" fmla="*/ 319728 w 720725"/>
              <a:gd name="T3" fmla="*/ 42776 h 647700"/>
              <a:gd name="T4" fmla="*/ 663826 w 720725"/>
              <a:gd name="T5" fmla="*/ 234236 h 647700"/>
              <a:gd name="T6" fmla="*/ 701013 w 720725"/>
              <a:gd name="T7" fmla="*/ 234236 h 647700"/>
              <a:gd name="T8" fmla="*/ 639763 w 720725"/>
              <a:gd name="T9" fmla="*/ 323850 h 647700"/>
              <a:gd name="T10" fmla="*/ 539088 w 720725"/>
              <a:gd name="T11" fmla="*/ 234236 h 647700"/>
              <a:gd name="T12" fmla="*/ 574589 w 720725"/>
              <a:gd name="T13" fmla="*/ 234236 h 647700"/>
              <a:gd name="T14" fmla="*/ 320309 w 720725"/>
              <a:gd name="T15" fmla="*/ 124308 h 647700"/>
              <a:gd name="T16" fmla="*/ 121444 w 720725"/>
              <a:gd name="T17" fmla="*/ 323849 h 647700"/>
              <a:gd name="T18" fmla="*/ 40481 w 720725"/>
              <a:gd name="T19" fmla="*/ 323850 h 6477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720725" h="647700">
                <a:moveTo>
                  <a:pt x="40481" y="323850"/>
                </a:moveTo>
                <a:cubicBezTo>
                  <a:pt x="40481" y="181266"/>
                  <a:pt x="160076" y="60889"/>
                  <a:pt x="319728" y="42776"/>
                </a:cubicBezTo>
                <a:cubicBezTo>
                  <a:pt x="471332" y="25577"/>
                  <a:pt x="615490" y="105788"/>
                  <a:pt x="663826" y="234236"/>
                </a:cubicBezTo>
                <a:lnTo>
                  <a:pt x="701013" y="234236"/>
                </a:lnTo>
                <a:lnTo>
                  <a:pt x="639763" y="323850"/>
                </a:lnTo>
                <a:lnTo>
                  <a:pt x="539088" y="234236"/>
                </a:lnTo>
                <a:lnTo>
                  <a:pt x="574589" y="234236"/>
                </a:lnTo>
                <a:cubicBezTo>
                  <a:pt x="527827" y="154006"/>
                  <a:pt x="424432" y="109308"/>
                  <a:pt x="320309" y="124308"/>
                </a:cubicBezTo>
                <a:cubicBezTo>
                  <a:pt x="205462" y="140853"/>
                  <a:pt x="121444" y="225157"/>
                  <a:pt x="121444" y="323849"/>
                </a:cubicBezTo>
                <a:lnTo>
                  <a:pt x="40481" y="323850"/>
                </a:lnTo>
                <a:close/>
              </a:path>
            </a:pathLst>
          </a:custGeom>
          <a:gradFill rotWithShape="1">
            <a:gsLst>
              <a:gs pos="0">
                <a:srgbClr val="3A7CCB"/>
              </a:gs>
              <a:gs pos="20000">
                <a:srgbClr val="3C7BC7"/>
              </a:gs>
              <a:gs pos="100000">
                <a:srgbClr val="2C5D98"/>
              </a:gs>
            </a:gsLst>
            <a:lin ang="5400000"/>
          </a:gradFill>
          <a:ln w="9525" cap="flat" cmpd="sng">
            <a:solidFill>
              <a:srgbClr val="4A7EBB"/>
            </a:solidFill>
            <a:prstDash val="solid"/>
            <a:round/>
            <a:headEnd/>
            <a:tailEnd/>
          </a:ln>
          <a:effectLst>
            <a:outerShdw blurRad="40000" dist="23000" dir="5400000" rotWithShape="0">
              <a:srgbClr val="000000">
                <a:alpha val="34999"/>
              </a:srgbClr>
            </a:outerShdw>
          </a:effectLst>
        </p:spPr>
        <p:txBody>
          <a:bodyPr anchor="ctr"/>
          <a:lstStyle/>
          <a:p>
            <a:pPr>
              <a:defRPr/>
            </a:pPr>
            <a:endParaRPr lang="en-US" sz="1131"/>
          </a:p>
        </p:txBody>
      </p:sp>
      <p:sp>
        <p:nvSpPr>
          <p:cNvPr id="9" name="TextBox 8">
            <a:extLst>
              <a:ext uri="{FF2B5EF4-FFF2-40B4-BE49-F238E27FC236}">
                <a16:creationId xmlns:a16="http://schemas.microsoft.com/office/drawing/2014/main" id="{6E0E3DD4-5FC2-2C4F-9438-4107710C2F92}"/>
              </a:ext>
            </a:extLst>
          </p:cNvPr>
          <p:cNvSpPr txBox="1">
            <a:spLocks noChangeArrowheads="1"/>
          </p:cNvSpPr>
          <p:nvPr/>
        </p:nvSpPr>
        <p:spPr bwMode="auto">
          <a:xfrm>
            <a:off x="7974740" y="2197190"/>
            <a:ext cx="1081899" cy="61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1pPr>
            <a:lvl2pPr marL="742950" indent="-28575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2pPr>
            <a:lvl3pPr marL="11430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3pPr>
            <a:lvl4pPr marL="16002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4pPr>
            <a:lvl5pPr marL="20574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9pPr>
          </a:lstStyle>
          <a:p>
            <a:pPr algn="ctr" eaLnBrk="1" hangingPunct="1">
              <a:spcBef>
                <a:spcPct val="0"/>
              </a:spcBef>
              <a:buFontTx/>
              <a:buNone/>
            </a:pPr>
            <a:r>
              <a:rPr lang="en-US" altLang="en-US" sz="1714"/>
              <a:t>Test many</a:t>
            </a:r>
          </a:p>
          <a:p>
            <a:pPr algn="ctr" eaLnBrk="1" hangingPunct="1">
              <a:spcBef>
                <a:spcPct val="0"/>
              </a:spcBef>
              <a:buFontTx/>
              <a:buNone/>
            </a:pPr>
            <a:r>
              <a:rPr lang="en-US" altLang="en-US" sz="1714"/>
              <a:t>pathways</a:t>
            </a:r>
          </a:p>
        </p:txBody>
      </p:sp>
      <p:sp>
        <p:nvSpPr>
          <p:cNvPr id="10" name="TextBox 19">
            <a:extLst>
              <a:ext uri="{FF2B5EF4-FFF2-40B4-BE49-F238E27FC236}">
                <a16:creationId xmlns:a16="http://schemas.microsoft.com/office/drawing/2014/main" id="{588A54D9-70D4-CE4F-B5A2-7CC43A4B38E1}"/>
              </a:ext>
            </a:extLst>
          </p:cNvPr>
          <p:cNvSpPr txBox="1">
            <a:spLocks noChangeArrowheads="1"/>
          </p:cNvSpPr>
          <p:nvPr/>
        </p:nvSpPr>
        <p:spPr bwMode="auto">
          <a:xfrm>
            <a:off x="5397941" y="2160337"/>
            <a:ext cx="947695" cy="35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1pPr>
            <a:lvl2pPr marL="742950" indent="-28575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2pPr>
            <a:lvl3pPr marL="11430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3pPr>
            <a:lvl4pPr marL="16002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4pPr>
            <a:lvl5pPr marL="20574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9pPr>
          </a:lstStyle>
          <a:p>
            <a:pPr eaLnBrk="1" hangingPunct="1">
              <a:spcBef>
                <a:spcPct val="0"/>
              </a:spcBef>
              <a:buFontTx/>
              <a:buNone/>
            </a:pPr>
            <a:r>
              <a:rPr lang="en-US" altLang="en-US" sz="1714" i="1" dirty="0"/>
              <a:t>p</a:t>
            </a:r>
            <a:r>
              <a:rPr lang="en-US" altLang="en-US" sz="1714" dirty="0"/>
              <a:t>&lt;0.05 ?</a:t>
            </a:r>
          </a:p>
        </p:txBody>
      </p:sp>
      <p:sp>
        <p:nvSpPr>
          <p:cNvPr id="3" name="Slide Number Placeholder 2">
            <a:extLst>
              <a:ext uri="{FF2B5EF4-FFF2-40B4-BE49-F238E27FC236}">
                <a16:creationId xmlns:a16="http://schemas.microsoft.com/office/drawing/2014/main" id="{C89A2611-6AD1-CA49-A728-997E13D593DA}"/>
              </a:ext>
            </a:extLst>
          </p:cNvPr>
          <p:cNvSpPr>
            <a:spLocks noGrp="1"/>
          </p:cNvSpPr>
          <p:nvPr>
            <p:ph type="sldNum" sz="quarter" idx="12"/>
          </p:nvPr>
        </p:nvSpPr>
        <p:spPr/>
        <p:txBody>
          <a:bodyPr/>
          <a:lstStyle/>
          <a:p>
            <a:fld id="{98DDC0CE-AB8E-E941-A89C-F3A04681F3DC}" type="slidenum">
              <a:rPr lang="en-US" smtClean="0"/>
              <a:t>27</a:t>
            </a:fld>
            <a:endParaRPr lang="en-US"/>
          </a:p>
        </p:txBody>
      </p:sp>
      <p:sp>
        <p:nvSpPr>
          <p:cNvPr id="4" name="Rectangle 3">
            <a:extLst>
              <a:ext uri="{FF2B5EF4-FFF2-40B4-BE49-F238E27FC236}">
                <a16:creationId xmlns:a16="http://schemas.microsoft.com/office/drawing/2014/main" id="{D8DCBAE1-54BC-7023-1381-9ADDE4575AD6}"/>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1403337593"/>
      </p:ext>
    </p:extLst>
  </p:cSld>
  <p:clrMapOvr>
    <a:masterClrMapping/>
  </p:clrMapOvr>
  <mc:AlternateContent xmlns:mc="http://schemas.openxmlformats.org/markup-compatibility/2006" xmlns:p14="http://schemas.microsoft.com/office/powerpoint/2010/main">
    <mc:Choice Requires="p14">
      <p:transition spd="slow" p14:dur="2000" advTm="1042"/>
    </mc:Choice>
    <mc:Fallback xmlns="">
      <p:transition spd="slow" advTm="1042"/>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5EBBBB-90BE-25E0-F2C2-10B91A39DCD6}"/>
            </a:ext>
          </a:extLst>
        </p:cNvPr>
        <p:cNvGrpSpPr/>
        <p:nvPr/>
      </p:nvGrpSpPr>
      <p:grpSpPr>
        <a:xfrm>
          <a:off x="0" y="0"/>
          <a:ext cx="0" cy="0"/>
          <a:chOff x="0" y="0"/>
          <a:chExt cx="0" cy="0"/>
        </a:xfrm>
      </p:grpSpPr>
      <p:sp>
        <p:nvSpPr>
          <p:cNvPr id="78851" name="Rectangle 2">
            <a:extLst>
              <a:ext uri="{FF2B5EF4-FFF2-40B4-BE49-F238E27FC236}">
                <a16:creationId xmlns:a16="http://schemas.microsoft.com/office/drawing/2014/main" id="{101BB66B-76C0-A56B-C9CC-7258E2E726BF}"/>
              </a:ext>
            </a:extLst>
          </p:cNvPr>
          <p:cNvSpPr>
            <a:spLocks noGrp="1" noChangeArrowheads="1"/>
          </p:cNvSpPr>
          <p:nvPr>
            <p:ph type="title"/>
          </p:nvPr>
        </p:nvSpPr>
        <p:spPr>
          <a:xfrm>
            <a:off x="3293075" y="258033"/>
            <a:ext cx="5966255" cy="1325563"/>
          </a:xfrm>
        </p:spPr>
        <p:txBody>
          <a:bodyPr/>
          <a:lstStyle/>
          <a:p>
            <a:r>
              <a:rPr lang="en-US" sz="3200" b="1" dirty="0">
                <a:ea typeface="ＭＳ Ｐゴシック" pitchFamily="-108" charset="-128"/>
                <a:cs typeface="ＭＳ Ｐゴシック" pitchFamily="-108" charset="-128"/>
              </a:rPr>
              <a:t>How to win the p-value lottery</a:t>
            </a:r>
          </a:p>
        </p:txBody>
      </p:sp>
      <p:sp>
        <p:nvSpPr>
          <p:cNvPr id="78876" name="Text Box 30">
            <a:extLst>
              <a:ext uri="{FF2B5EF4-FFF2-40B4-BE49-F238E27FC236}">
                <a16:creationId xmlns:a16="http://schemas.microsoft.com/office/drawing/2014/main" id="{EF1EDE2A-5AA2-8ACC-9072-4F12EE74D579}"/>
              </a:ext>
            </a:extLst>
          </p:cNvPr>
          <p:cNvSpPr txBox="1">
            <a:spLocks noChangeArrowheads="1"/>
          </p:cNvSpPr>
          <p:nvPr/>
        </p:nvSpPr>
        <p:spPr bwMode="auto">
          <a:xfrm>
            <a:off x="4792362" y="5094327"/>
            <a:ext cx="2566600" cy="923330"/>
          </a:xfrm>
          <a:prstGeom prst="rect">
            <a:avLst/>
          </a:prstGeom>
          <a:noFill/>
          <a:ln w="9525">
            <a:noFill/>
            <a:miter lim="800000"/>
            <a:headEnd/>
            <a:tailEnd/>
          </a:ln>
        </p:spPr>
        <p:txBody>
          <a:bodyPr wrap="none">
            <a:prstTxWarp prst="textNoShape">
              <a:avLst/>
            </a:prstTxWarp>
            <a:spAutoFit/>
          </a:bodyPr>
          <a:lstStyle/>
          <a:p>
            <a:r>
              <a:rPr lang="en-US" dirty="0">
                <a:solidFill>
                  <a:srgbClr val="C8B24D"/>
                </a:solidFill>
              </a:rPr>
              <a:t>Background </a:t>
            </a:r>
            <a:r>
              <a:rPr lang="en-US" dirty="0"/>
              <a:t>population:</a:t>
            </a:r>
          </a:p>
          <a:p>
            <a:r>
              <a:rPr lang="en-US" dirty="0"/>
              <a:t>500 black genes</a:t>
            </a:r>
            <a:r>
              <a:rPr lang="en-US" dirty="0">
                <a:solidFill>
                  <a:schemeClr val="accent2"/>
                </a:solidFill>
              </a:rPr>
              <a:t>, </a:t>
            </a:r>
          </a:p>
          <a:p>
            <a:r>
              <a:rPr lang="en-US" dirty="0">
                <a:solidFill>
                  <a:srgbClr val="FF0000"/>
                </a:solidFill>
              </a:rPr>
              <a:t>4500 red genes</a:t>
            </a:r>
          </a:p>
        </p:txBody>
      </p:sp>
      <p:sp>
        <p:nvSpPr>
          <p:cNvPr id="78885" name="Text Box 55">
            <a:extLst>
              <a:ext uri="{FF2B5EF4-FFF2-40B4-BE49-F238E27FC236}">
                <a16:creationId xmlns:a16="http://schemas.microsoft.com/office/drawing/2014/main" id="{AD1A2DA3-3080-4099-F7F5-502FED251F73}"/>
              </a:ext>
            </a:extLst>
          </p:cNvPr>
          <p:cNvSpPr txBox="1">
            <a:spLocks noChangeArrowheads="1"/>
          </p:cNvSpPr>
          <p:nvPr/>
        </p:nvSpPr>
        <p:spPr bwMode="auto">
          <a:xfrm>
            <a:off x="2125665" y="1482720"/>
            <a:ext cx="1842299" cy="400110"/>
          </a:xfrm>
          <a:prstGeom prst="rect">
            <a:avLst/>
          </a:prstGeom>
          <a:noFill/>
          <a:ln w="9525">
            <a:noFill/>
            <a:miter lim="800000"/>
            <a:headEnd/>
            <a:tailEnd/>
          </a:ln>
        </p:spPr>
        <p:txBody>
          <a:bodyPr wrap="none">
            <a:prstTxWarp prst="textNoShape">
              <a:avLst/>
            </a:prstTxWarp>
            <a:spAutoFit/>
          </a:bodyPr>
          <a:lstStyle/>
          <a:p>
            <a:r>
              <a:rPr lang="en-US" sz="2000">
                <a:solidFill>
                  <a:schemeClr val="accent2"/>
                </a:solidFill>
              </a:rPr>
              <a:t>Random draws</a:t>
            </a:r>
          </a:p>
        </p:txBody>
      </p:sp>
      <p:sp>
        <p:nvSpPr>
          <p:cNvPr id="78887" name="Text Box 64">
            <a:extLst>
              <a:ext uri="{FF2B5EF4-FFF2-40B4-BE49-F238E27FC236}">
                <a16:creationId xmlns:a16="http://schemas.microsoft.com/office/drawing/2014/main" id="{A32E81F4-6702-2E4D-496D-BF4812C690A4}"/>
              </a:ext>
            </a:extLst>
          </p:cNvPr>
          <p:cNvSpPr txBox="1">
            <a:spLocks noChangeArrowheads="1"/>
          </p:cNvSpPr>
          <p:nvPr/>
        </p:nvSpPr>
        <p:spPr bwMode="auto">
          <a:xfrm>
            <a:off x="4219577" y="2454270"/>
            <a:ext cx="184731" cy="369332"/>
          </a:xfrm>
          <a:prstGeom prst="rect">
            <a:avLst/>
          </a:prstGeom>
          <a:noFill/>
          <a:ln w="9525">
            <a:noFill/>
            <a:miter lim="800000"/>
            <a:headEnd/>
            <a:tailEnd/>
          </a:ln>
        </p:spPr>
        <p:txBody>
          <a:bodyPr wrap="none">
            <a:prstTxWarp prst="textNoShape">
              <a:avLst/>
            </a:prstTxWarp>
            <a:spAutoFit/>
          </a:bodyPr>
          <a:lstStyle/>
          <a:p>
            <a:endParaRPr lang="en-US"/>
          </a:p>
        </p:txBody>
      </p:sp>
      <p:grpSp>
        <p:nvGrpSpPr>
          <p:cNvPr id="6" name="Group 72">
            <a:extLst>
              <a:ext uri="{FF2B5EF4-FFF2-40B4-BE49-F238E27FC236}">
                <a16:creationId xmlns:a16="http://schemas.microsoft.com/office/drawing/2014/main" id="{45A31694-086A-5E61-133D-CA83ECDA6675}"/>
              </a:ext>
            </a:extLst>
          </p:cNvPr>
          <p:cNvGrpSpPr>
            <a:grpSpLocks/>
          </p:cNvGrpSpPr>
          <p:nvPr/>
        </p:nvGrpSpPr>
        <p:grpSpPr bwMode="auto">
          <a:xfrm>
            <a:off x="7444861" y="2031394"/>
            <a:ext cx="228600" cy="1447800"/>
            <a:chOff x="3382" y="1380"/>
            <a:chExt cx="144" cy="912"/>
          </a:xfrm>
        </p:grpSpPr>
        <p:sp>
          <p:nvSpPr>
            <p:cNvPr id="78892" name="Oval 67">
              <a:extLst>
                <a:ext uri="{FF2B5EF4-FFF2-40B4-BE49-F238E27FC236}">
                  <a16:creationId xmlns:a16="http://schemas.microsoft.com/office/drawing/2014/main" id="{33B1B181-E91F-66A5-4DEB-34B5F9B1C3AF}"/>
                </a:ext>
              </a:extLst>
            </p:cNvPr>
            <p:cNvSpPr>
              <a:spLocks noChangeArrowheads="1"/>
            </p:cNvSpPr>
            <p:nvPr/>
          </p:nvSpPr>
          <p:spPr bwMode="auto">
            <a:xfrm>
              <a:off x="3382" y="2148"/>
              <a:ext cx="144" cy="144"/>
            </a:xfrm>
            <a:prstGeom prst="ellipse">
              <a:avLst/>
            </a:prstGeom>
            <a:solidFill>
              <a:schemeClr val="tx1"/>
            </a:solidFill>
            <a:ln w="9525">
              <a:solidFill>
                <a:schemeClr val="tx1"/>
              </a:solidFill>
              <a:round/>
              <a:headEnd/>
              <a:tailEnd/>
            </a:ln>
          </p:spPr>
          <p:txBody>
            <a:bodyPr wrap="none" anchor="ctr">
              <a:prstTxWarp prst="textNoShape">
                <a:avLst/>
              </a:prstTxWarp>
            </a:bodyPr>
            <a:lstStyle/>
            <a:p>
              <a:endParaRPr lang="en-US"/>
            </a:p>
          </p:txBody>
        </p:sp>
        <p:sp>
          <p:nvSpPr>
            <p:cNvPr id="78893" name="Oval 68">
              <a:extLst>
                <a:ext uri="{FF2B5EF4-FFF2-40B4-BE49-F238E27FC236}">
                  <a16:creationId xmlns:a16="http://schemas.microsoft.com/office/drawing/2014/main" id="{237A0978-4CFD-56F2-728E-6AE6BE5ACE51}"/>
                </a:ext>
              </a:extLst>
            </p:cNvPr>
            <p:cNvSpPr>
              <a:spLocks noChangeArrowheads="1"/>
            </p:cNvSpPr>
            <p:nvPr/>
          </p:nvSpPr>
          <p:spPr bwMode="auto">
            <a:xfrm>
              <a:off x="3382" y="1956"/>
              <a:ext cx="144" cy="144"/>
            </a:xfrm>
            <a:prstGeom prst="ellipse">
              <a:avLst/>
            </a:prstGeom>
            <a:solidFill>
              <a:schemeClr val="tx1"/>
            </a:solidFill>
            <a:ln w="9525">
              <a:solidFill>
                <a:schemeClr val="tx1"/>
              </a:solidFill>
              <a:round/>
              <a:headEnd/>
              <a:tailEnd/>
            </a:ln>
          </p:spPr>
          <p:txBody>
            <a:bodyPr wrap="none" anchor="ctr">
              <a:prstTxWarp prst="textNoShape">
                <a:avLst/>
              </a:prstTxWarp>
            </a:bodyPr>
            <a:lstStyle/>
            <a:p>
              <a:endParaRPr lang="en-US"/>
            </a:p>
          </p:txBody>
        </p:sp>
        <p:sp>
          <p:nvSpPr>
            <p:cNvPr id="78894" name="Oval 69">
              <a:extLst>
                <a:ext uri="{FF2B5EF4-FFF2-40B4-BE49-F238E27FC236}">
                  <a16:creationId xmlns:a16="http://schemas.microsoft.com/office/drawing/2014/main" id="{EECEF070-283C-8FC9-0F47-8F1CEAA1BF79}"/>
                </a:ext>
              </a:extLst>
            </p:cNvPr>
            <p:cNvSpPr>
              <a:spLocks noChangeArrowheads="1"/>
            </p:cNvSpPr>
            <p:nvPr/>
          </p:nvSpPr>
          <p:spPr bwMode="auto">
            <a:xfrm>
              <a:off x="3382" y="1764"/>
              <a:ext cx="144" cy="144"/>
            </a:xfrm>
            <a:prstGeom prst="ellipse">
              <a:avLst/>
            </a:prstGeom>
            <a:solidFill>
              <a:schemeClr val="tx1"/>
            </a:solidFill>
            <a:ln w="9525">
              <a:solidFill>
                <a:schemeClr val="tx1"/>
              </a:solidFill>
              <a:round/>
              <a:headEnd/>
              <a:tailEnd/>
            </a:ln>
          </p:spPr>
          <p:txBody>
            <a:bodyPr wrap="none" anchor="ctr">
              <a:prstTxWarp prst="textNoShape">
                <a:avLst/>
              </a:prstTxWarp>
            </a:bodyPr>
            <a:lstStyle/>
            <a:p>
              <a:endParaRPr lang="en-US"/>
            </a:p>
          </p:txBody>
        </p:sp>
        <p:sp>
          <p:nvSpPr>
            <p:cNvPr id="78895" name="Oval 70">
              <a:extLst>
                <a:ext uri="{FF2B5EF4-FFF2-40B4-BE49-F238E27FC236}">
                  <a16:creationId xmlns:a16="http://schemas.microsoft.com/office/drawing/2014/main" id="{31AD5A28-195A-C477-B14D-9F3DF0D28778}"/>
                </a:ext>
              </a:extLst>
            </p:cNvPr>
            <p:cNvSpPr>
              <a:spLocks noChangeArrowheads="1"/>
            </p:cNvSpPr>
            <p:nvPr/>
          </p:nvSpPr>
          <p:spPr bwMode="auto">
            <a:xfrm>
              <a:off x="3382" y="1380"/>
              <a:ext cx="144" cy="144"/>
            </a:xfrm>
            <a:prstGeom prst="ellipse">
              <a:avLst/>
            </a:prstGeom>
            <a:solidFill>
              <a:schemeClr val="tx1"/>
            </a:solidFill>
            <a:ln w="9525">
              <a:solidFill>
                <a:schemeClr val="tx1"/>
              </a:solidFill>
              <a:round/>
              <a:headEnd/>
              <a:tailEnd/>
            </a:ln>
          </p:spPr>
          <p:txBody>
            <a:bodyPr wrap="none" anchor="ctr">
              <a:prstTxWarp prst="textNoShape">
                <a:avLst/>
              </a:prstTxWarp>
            </a:bodyPr>
            <a:lstStyle/>
            <a:p>
              <a:endParaRPr lang="en-US"/>
            </a:p>
          </p:txBody>
        </p:sp>
        <p:sp>
          <p:nvSpPr>
            <p:cNvPr id="78896" name="Oval 71">
              <a:extLst>
                <a:ext uri="{FF2B5EF4-FFF2-40B4-BE49-F238E27FC236}">
                  <a16:creationId xmlns:a16="http://schemas.microsoft.com/office/drawing/2014/main" id="{14C2EBE4-57A3-2A48-BC00-71490A9BEF9E}"/>
                </a:ext>
              </a:extLst>
            </p:cNvPr>
            <p:cNvSpPr>
              <a:spLocks noChangeArrowheads="1"/>
            </p:cNvSpPr>
            <p:nvPr/>
          </p:nvSpPr>
          <p:spPr bwMode="auto">
            <a:xfrm>
              <a:off x="3382" y="1572"/>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grpSp>
      <p:sp>
        <p:nvSpPr>
          <p:cNvPr id="46154" name="AutoShape 74">
            <a:extLst>
              <a:ext uri="{FF2B5EF4-FFF2-40B4-BE49-F238E27FC236}">
                <a16:creationId xmlns:a16="http://schemas.microsoft.com/office/drawing/2014/main" id="{EFB4030F-6170-6B71-3ED4-4DD707889464}"/>
              </a:ext>
            </a:extLst>
          </p:cNvPr>
          <p:cNvSpPr>
            <a:spLocks noChangeArrowheads="1"/>
          </p:cNvSpPr>
          <p:nvPr/>
        </p:nvSpPr>
        <p:spPr bwMode="auto">
          <a:xfrm>
            <a:off x="2529016" y="2528924"/>
            <a:ext cx="708453" cy="1600200"/>
          </a:xfrm>
          <a:custGeom>
            <a:avLst/>
            <a:gdLst>
              <a:gd name="T0" fmla="*/ 70970178 w 21600"/>
              <a:gd name="T1" fmla="*/ 0 h 21600"/>
              <a:gd name="T2" fmla="*/ 70970178 w 21600"/>
              <a:gd name="T3" fmla="*/ 66727229 h 21600"/>
              <a:gd name="T4" fmla="*/ 15187786 w 21600"/>
              <a:gd name="T5" fmla="*/ 118548150 h 21600"/>
              <a:gd name="T6" fmla="*/ 101345750 w 21600"/>
              <a:gd name="T7" fmla="*/ 33363651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chemeClr val="accent1"/>
          </a:solidFill>
          <a:ln w="9525">
            <a:solidFill>
              <a:schemeClr val="tx1"/>
            </a:solidFill>
            <a:miter lim="800000"/>
            <a:headEnd/>
            <a:tailEnd/>
          </a:ln>
        </p:spPr>
        <p:txBody>
          <a:bodyPr wrap="none" anchor="ctr">
            <a:prstTxWarp prst="textNoShape">
              <a:avLst/>
            </a:prstTxWarp>
          </a:bodyPr>
          <a:lstStyle/>
          <a:p>
            <a:endParaRPr lang="en-US"/>
          </a:p>
        </p:txBody>
      </p:sp>
      <p:sp>
        <p:nvSpPr>
          <p:cNvPr id="46155" name="Text Box 75">
            <a:extLst>
              <a:ext uri="{FF2B5EF4-FFF2-40B4-BE49-F238E27FC236}">
                <a16:creationId xmlns:a16="http://schemas.microsoft.com/office/drawing/2014/main" id="{407BE3B7-F7E8-BCD9-2220-DA8E685EA16E}"/>
              </a:ext>
            </a:extLst>
          </p:cNvPr>
          <p:cNvSpPr txBox="1">
            <a:spLocks noChangeArrowheads="1"/>
          </p:cNvSpPr>
          <p:nvPr/>
        </p:nvSpPr>
        <p:spPr bwMode="auto">
          <a:xfrm>
            <a:off x="8114786" y="2045684"/>
            <a:ext cx="2909888" cy="1311275"/>
          </a:xfrm>
          <a:prstGeom prst="rect">
            <a:avLst/>
          </a:prstGeom>
          <a:noFill/>
          <a:ln w="9525">
            <a:noFill/>
            <a:miter lim="800000"/>
            <a:headEnd/>
            <a:tailEnd/>
          </a:ln>
        </p:spPr>
        <p:txBody>
          <a:bodyPr>
            <a:prstTxWarp prst="textNoShape">
              <a:avLst/>
            </a:prstTxWarp>
            <a:spAutoFit/>
          </a:bodyPr>
          <a:lstStyle/>
          <a:p>
            <a:r>
              <a:rPr lang="en-US" sz="2000" i="1" dirty="0"/>
              <a:t>Expect a random draw with observed enrichment once every 1 / P-value draws</a:t>
            </a:r>
          </a:p>
        </p:txBody>
      </p:sp>
      <p:sp>
        <p:nvSpPr>
          <p:cNvPr id="68" name="Oval 67">
            <a:extLst>
              <a:ext uri="{FF2B5EF4-FFF2-40B4-BE49-F238E27FC236}">
                <a16:creationId xmlns:a16="http://schemas.microsoft.com/office/drawing/2014/main" id="{9776266D-86CF-F99B-1980-0491EAC58634}"/>
              </a:ext>
            </a:extLst>
          </p:cNvPr>
          <p:cNvSpPr/>
          <p:nvPr/>
        </p:nvSpPr>
        <p:spPr>
          <a:xfrm>
            <a:off x="7760825" y="3910694"/>
            <a:ext cx="1379537" cy="1423988"/>
          </a:xfrm>
          <a:prstGeom prst="ellipse">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69" name="Oval 68">
            <a:extLst>
              <a:ext uri="{FF2B5EF4-FFF2-40B4-BE49-F238E27FC236}">
                <a16:creationId xmlns:a16="http://schemas.microsoft.com/office/drawing/2014/main" id="{6A57A7EE-84FF-ADFD-B75B-96DF5CED76B2}"/>
              </a:ext>
            </a:extLst>
          </p:cNvPr>
          <p:cNvSpPr/>
          <p:nvPr/>
        </p:nvSpPr>
        <p:spPr>
          <a:xfrm>
            <a:off x="8249775" y="4047219"/>
            <a:ext cx="268287" cy="255588"/>
          </a:xfrm>
          <a:prstGeom prst="ellipse">
            <a:avLst/>
          </a:prstGeom>
          <a:solidFill>
            <a:schemeClr val="tx1"/>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70" name="Oval 69">
            <a:extLst>
              <a:ext uri="{FF2B5EF4-FFF2-40B4-BE49-F238E27FC236}">
                <a16:creationId xmlns:a16="http://schemas.microsoft.com/office/drawing/2014/main" id="{22EF0E56-E3B6-CFF0-BC49-212AC8997115}"/>
              </a:ext>
            </a:extLst>
          </p:cNvPr>
          <p:cNvSpPr/>
          <p:nvPr/>
        </p:nvSpPr>
        <p:spPr>
          <a:xfrm>
            <a:off x="8010060" y="4440919"/>
            <a:ext cx="268288" cy="254000"/>
          </a:xfrm>
          <a:prstGeom prst="ellipse">
            <a:avLst/>
          </a:prstGeom>
          <a:solidFill>
            <a:schemeClr val="tx1"/>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71" name="Oval 70">
            <a:extLst>
              <a:ext uri="{FF2B5EF4-FFF2-40B4-BE49-F238E27FC236}">
                <a16:creationId xmlns:a16="http://schemas.microsoft.com/office/drawing/2014/main" id="{8AFCEFEE-6A25-A1C4-CAEE-9DF554BA2269}"/>
              </a:ext>
            </a:extLst>
          </p:cNvPr>
          <p:cNvSpPr/>
          <p:nvPr/>
        </p:nvSpPr>
        <p:spPr>
          <a:xfrm>
            <a:off x="8518060" y="4313919"/>
            <a:ext cx="268288" cy="254000"/>
          </a:xfrm>
          <a:prstGeom prst="ellipse">
            <a:avLst/>
          </a:prstGeom>
          <a:solidFill>
            <a:schemeClr val="tx1"/>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72" name="Oval 71">
            <a:extLst>
              <a:ext uri="{FF2B5EF4-FFF2-40B4-BE49-F238E27FC236}">
                <a16:creationId xmlns:a16="http://schemas.microsoft.com/office/drawing/2014/main" id="{2AA98A8A-85E1-2006-8D7E-B045C0919125}"/>
              </a:ext>
            </a:extLst>
          </p:cNvPr>
          <p:cNvSpPr/>
          <p:nvPr/>
        </p:nvSpPr>
        <p:spPr>
          <a:xfrm>
            <a:off x="8359310" y="4690159"/>
            <a:ext cx="268288" cy="255587"/>
          </a:xfrm>
          <a:prstGeom prst="ellipse">
            <a:avLst/>
          </a:prstGeom>
          <a:solidFill>
            <a:schemeClr val="tx1"/>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74" name="Oval 73">
            <a:extLst>
              <a:ext uri="{FF2B5EF4-FFF2-40B4-BE49-F238E27FC236}">
                <a16:creationId xmlns:a16="http://schemas.microsoft.com/office/drawing/2014/main" id="{F8D07A3A-0EDF-B6BB-67EC-220D70EE41D0}"/>
              </a:ext>
            </a:extLst>
          </p:cNvPr>
          <p:cNvSpPr/>
          <p:nvPr/>
        </p:nvSpPr>
        <p:spPr>
          <a:xfrm>
            <a:off x="8735550" y="4715559"/>
            <a:ext cx="268287" cy="255587"/>
          </a:xfrm>
          <a:prstGeom prst="ellipse">
            <a:avLst/>
          </a:prstGeom>
          <a:solidFill>
            <a:schemeClr val="tx1"/>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75" name="TextBox 54">
            <a:extLst>
              <a:ext uri="{FF2B5EF4-FFF2-40B4-BE49-F238E27FC236}">
                <a16:creationId xmlns:a16="http://schemas.microsoft.com/office/drawing/2014/main" id="{769C9537-35B3-7AC2-D31C-26B9DA57F80B}"/>
              </a:ext>
            </a:extLst>
          </p:cNvPr>
          <p:cNvSpPr txBox="1">
            <a:spLocks noChangeArrowheads="1"/>
          </p:cNvSpPr>
          <p:nvPr/>
        </p:nvSpPr>
        <p:spPr bwMode="auto">
          <a:xfrm>
            <a:off x="7581736" y="5375058"/>
            <a:ext cx="301466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dirty="0"/>
              <a:t>1 gene-set (apoptosis)</a:t>
            </a:r>
          </a:p>
        </p:txBody>
      </p:sp>
      <p:sp>
        <p:nvSpPr>
          <p:cNvPr id="8" name="Slide Number Placeholder 7">
            <a:extLst>
              <a:ext uri="{FF2B5EF4-FFF2-40B4-BE49-F238E27FC236}">
                <a16:creationId xmlns:a16="http://schemas.microsoft.com/office/drawing/2014/main" id="{ADDC5F5D-AC9A-9903-FB92-65648428552E}"/>
              </a:ext>
            </a:extLst>
          </p:cNvPr>
          <p:cNvSpPr>
            <a:spLocks noGrp="1"/>
          </p:cNvSpPr>
          <p:nvPr>
            <p:ph type="sldNum" sz="quarter" idx="12"/>
          </p:nvPr>
        </p:nvSpPr>
        <p:spPr/>
        <p:txBody>
          <a:bodyPr/>
          <a:lstStyle/>
          <a:p>
            <a:fld id="{98DDC0CE-AB8E-E941-A89C-F3A04681F3DC}" type="slidenum">
              <a:rPr lang="en-US" smtClean="0"/>
              <a:t>28</a:t>
            </a:fld>
            <a:endParaRPr lang="en-US"/>
          </a:p>
        </p:txBody>
      </p:sp>
      <p:sp>
        <p:nvSpPr>
          <p:cNvPr id="77" name="Rectangle 76">
            <a:extLst>
              <a:ext uri="{FF2B5EF4-FFF2-40B4-BE49-F238E27FC236}">
                <a16:creationId xmlns:a16="http://schemas.microsoft.com/office/drawing/2014/main" id="{869BE84F-1009-D946-211D-450431B7B5FA}"/>
              </a:ext>
            </a:extLst>
          </p:cNvPr>
          <p:cNvSpPr/>
          <p:nvPr/>
        </p:nvSpPr>
        <p:spPr>
          <a:xfrm>
            <a:off x="2471854" y="16414"/>
            <a:ext cx="7576433" cy="584775"/>
          </a:xfrm>
          <a:prstGeom prst="rect">
            <a:avLst/>
          </a:prstGeom>
        </p:spPr>
        <p:txBody>
          <a:bodyPr wrap="none">
            <a:spAutoFit/>
          </a:bodyPr>
          <a:lstStyle/>
          <a:p>
            <a:r>
              <a:rPr lang="en-US" sz="3200" dirty="0">
                <a:solidFill>
                  <a:srgbClr val="FF0000"/>
                </a:solidFill>
              </a:rPr>
              <a:t>Correction for Multiple Hypothesis Testing</a:t>
            </a:r>
          </a:p>
        </p:txBody>
      </p:sp>
      <p:sp>
        <p:nvSpPr>
          <p:cNvPr id="9" name="Rectangle 8">
            <a:extLst>
              <a:ext uri="{FF2B5EF4-FFF2-40B4-BE49-F238E27FC236}">
                <a16:creationId xmlns:a16="http://schemas.microsoft.com/office/drawing/2014/main" id="{97B1858D-DE97-6497-BA27-82555FB48E02}"/>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pic>
        <p:nvPicPr>
          <p:cNvPr id="13" name="Picture 2">
            <a:extLst>
              <a:ext uri="{FF2B5EF4-FFF2-40B4-BE49-F238E27FC236}">
                <a16:creationId xmlns:a16="http://schemas.microsoft.com/office/drawing/2014/main" id="{4B7578EB-93A4-98E3-2247-8082564ED4E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7425400" y="2015065"/>
            <a:ext cx="268742" cy="27371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a:extLst>
              <a:ext uri="{FF2B5EF4-FFF2-40B4-BE49-F238E27FC236}">
                <a16:creationId xmlns:a16="http://schemas.microsoft.com/office/drawing/2014/main" id="{F9C136EA-5AE9-E707-BD42-298DB41B262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7429519" y="2620546"/>
            <a:ext cx="268742" cy="273719"/>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a:extLst>
              <a:ext uri="{FF2B5EF4-FFF2-40B4-BE49-F238E27FC236}">
                <a16:creationId xmlns:a16="http://schemas.microsoft.com/office/drawing/2014/main" id="{26C2AC43-48BB-1DEA-D97B-94B8D818BF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7441876" y="2904752"/>
            <a:ext cx="268742" cy="273719"/>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a:extLst>
              <a:ext uri="{FF2B5EF4-FFF2-40B4-BE49-F238E27FC236}">
                <a16:creationId xmlns:a16="http://schemas.microsoft.com/office/drawing/2014/main" id="{8E66AF1E-005B-D382-58F1-8989BB9B35F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7429519" y="3221909"/>
            <a:ext cx="268742" cy="273719"/>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a:extLst>
              <a:ext uri="{FF2B5EF4-FFF2-40B4-BE49-F238E27FC236}">
                <a16:creationId xmlns:a16="http://schemas.microsoft.com/office/drawing/2014/main" id="{C6767451-5F57-620D-8051-EA21303B792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8232706" y="4016100"/>
            <a:ext cx="309930" cy="31567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a:extLst>
              <a:ext uri="{FF2B5EF4-FFF2-40B4-BE49-F238E27FC236}">
                <a16:creationId xmlns:a16="http://schemas.microsoft.com/office/drawing/2014/main" id="{691D7341-0E27-D958-4E36-BBB13D288D2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7997928" y="4423873"/>
            <a:ext cx="309930" cy="31567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a:extLst>
              <a:ext uri="{FF2B5EF4-FFF2-40B4-BE49-F238E27FC236}">
                <a16:creationId xmlns:a16="http://schemas.microsoft.com/office/drawing/2014/main" id="{49EA453F-E8EA-84D4-9EE2-00A7FD38596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8496317" y="4279711"/>
            <a:ext cx="309930" cy="31567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a:extLst>
              <a:ext uri="{FF2B5EF4-FFF2-40B4-BE49-F238E27FC236}">
                <a16:creationId xmlns:a16="http://schemas.microsoft.com/office/drawing/2014/main" id="{BAC3BB47-6D0F-EF57-5990-7CE85C04BA0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8343917" y="4662771"/>
            <a:ext cx="309930" cy="31567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a:extLst>
              <a:ext uri="{FF2B5EF4-FFF2-40B4-BE49-F238E27FC236}">
                <a16:creationId xmlns:a16="http://schemas.microsoft.com/office/drawing/2014/main" id="{F0E1F389-0C1A-277A-B806-B0D412C4A3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8710501" y="4683366"/>
            <a:ext cx="309930" cy="31567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a:extLst>
              <a:ext uri="{FF2B5EF4-FFF2-40B4-BE49-F238E27FC236}">
                <a16:creationId xmlns:a16="http://schemas.microsoft.com/office/drawing/2014/main" id="{3E5162D6-8759-6B11-B4FD-FD1DED49165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8014404" y="4769864"/>
            <a:ext cx="309930" cy="315670"/>
          </a:xfrm>
          <a:prstGeom prst="rect">
            <a:avLst/>
          </a:prstGeom>
          <a:noFill/>
          <a:extLst>
            <a:ext uri="{909E8E84-426E-40DD-AFC4-6F175D3DCCD1}">
              <a14:hiddenFill xmlns:a14="http://schemas.microsoft.com/office/drawing/2010/main">
                <a:solidFill>
                  <a:srgbClr val="FFFFFF"/>
                </a:solidFill>
              </a14:hiddenFill>
            </a:ext>
          </a:extLst>
        </p:spPr>
      </p:pic>
      <p:sp>
        <p:nvSpPr>
          <p:cNvPr id="78877" name="Oval 31">
            <a:extLst>
              <a:ext uri="{FF2B5EF4-FFF2-40B4-BE49-F238E27FC236}">
                <a16:creationId xmlns:a16="http://schemas.microsoft.com/office/drawing/2014/main" id="{56A89074-CB3C-C90F-ACE5-DBFD47D809FC}"/>
              </a:ext>
            </a:extLst>
          </p:cNvPr>
          <p:cNvSpPr>
            <a:spLocks noChangeArrowheads="1"/>
          </p:cNvSpPr>
          <p:nvPr/>
        </p:nvSpPr>
        <p:spPr bwMode="auto">
          <a:xfrm>
            <a:off x="3482546" y="3247634"/>
            <a:ext cx="228600" cy="228600"/>
          </a:xfrm>
          <a:prstGeom prst="ellipse">
            <a:avLst/>
          </a:prstGeom>
          <a:solidFill>
            <a:schemeClr val="tx1"/>
          </a:solidFill>
          <a:ln w="9525">
            <a:solidFill>
              <a:schemeClr val="tx1"/>
            </a:solidFill>
            <a:round/>
            <a:headEnd/>
            <a:tailEnd/>
          </a:ln>
        </p:spPr>
        <p:txBody>
          <a:bodyPr wrap="none" anchor="ctr">
            <a:prstTxWarp prst="textNoShape">
              <a:avLst/>
            </a:prstTxWarp>
          </a:bodyPr>
          <a:lstStyle/>
          <a:p>
            <a:endParaRPr lang="en-US"/>
          </a:p>
        </p:txBody>
      </p:sp>
      <p:sp>
        <p:nvSpPr>
          <p:cNvPr id="78878" name="Oval 32">
            <a:extLst>
              <a:ext uri="{FF2B5EF4-FFF2-40B4-BE49-F238E27FC236}">
                <a16:creationId xmlns:a16="http://schemas.microsoft.com/office/drawing/2014/main" id="{5EDC5D13-4906-9890-2392-DD195C900CDB}"/>
              </a:ext>
            </a:extLst>
          </p:cNvPr>
          <p:cNvSpPr>
            <a:spLocks noChangeArrowheads="1"/>
          </p:cNvSpPr>
          <p:nvPr/>
        </p:nvSpPr>
        <p:spPr bwMode="auto">
          <a:xfrm>
            <a:off x="3482546" y="2942834"/>
            <a:ext cx="228600" cy="228600"/>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879" name="Oval 33">
            <a:extLst>
              <a:ext uri="{FF2B5EF4-FFF2-40B4-BE49-F238E27FC236}">
                <a16:creationId xmlns:a16="http://schemas.microsoft.com/office/drawing/2014/main" id="{66056942-2ADD-DDAD-D9FC-F400B0F99945}"/>
              </a:ext>
            </a:extLst>
          </p:cNvPr>
          <p:cNvSpPr>
            <a:spLocks noChangeArrowheads="1"/>
          </p:cNvSpPr>
          <p:nvPr/>
        </p:nvSpPr>
        <p:spPr bwMode="auto">
          <a:xfrm>
            <a:off x="3482546" y="2638034"/>
            <a:ext cx="228600" cy="228600"/>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880" name="Oval 34">
            <a:extLst>
              <a:ext uri="{FF2B5EF4-FFF2-40B4-BE49-F238E27FC236}">
                <a16:creationId xmlns:a16="http://schemas.microsoft.com/office/drawing/2014/main" id="{87CEB13C-7490-C8BA-68C1-1F712C8342DE}"/>
              </a:ext>
            </a:extLst>
          </p:cNvPr>
          <p:cNvSpPr>
            <a:spLocks noChangeArrowheads="1"/>
          </p:cNvSpPr>
          <p:nvPr/>
        </p:nvSpPr>
        <p:spPr bwMode="auto">
          <a:xfrm>
            <a:off x="3482546" y="2028434"/>
            <a:ext cx="228600" cy="228600"/>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881" name="Oval 35">
            <a:extLst>
              <a:ext uri="{FF2B5EF4-FFF2-40B4-BE49-F238E27FC236}">
                <a16:creationId xmlns:a16="http://schemas.microsoft.com/office/drawing/2014/main" id="{A703E988-8692-4A08-FFF4-2D60974F580F}"/>
              </a:ext>
            </a:extLst>
          </p:cNvPr>
          <p:cNvSpPr>
            <a:spLocks noChangeArrowheads="1"/>
          </p:cNvSpPr>
          <p:nvPr/>
        </p:nvSpPr>
        <p:spPr bwMode="auto">
          <a:xfrm>
            <a:off x="3482546" y="2333234"/>
            <a:ext cx="228600" cy="228600"/>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grpSp>
        <p:nvGrpSpPr>
          <p:cNvPr id="2" name="Group 53">
            <a:extLst>
              <a:ext uri="{FF2B5EF4-FFF2-40B4-BE49-F238E27FC236}">
                <a16:creationId xmlns:a16="http://schemas.microsoft.com/office/drawing/2014/main" id="{3EA591EB-5F4D-5233-C931-6DE959E4557C}"/>
              </a:ext>
            </a:extLst>
          </p:cNvPr>
          <p:cNvGrpSpPr>
            <a:grpSpLocks/>
          </p:cNvGrpSpPr>
          <p:nvPr/>
        </p:nvGrpSpPr>
        <p:grpSpPr bwMode="auto">
          <a:xfrm>
            <a:off x="3892121" y="2028434"/>
            <a:ext cx="228600" cy="1447800"/>
            <a:chOff x="567" y="1347"/>
            <a:chExt cx="144" cy="912"/>
          </a:xfrm>
        </p:grpSpPr>
        <p:sp>
          <p:nvSpPr>
            <p:cNvPr id="78912" name="Oval 36">
              <a:extLst>
                <a:ext uri="{FF2B5EF4-FFF2-40B4-BE49-F238E27FC236}">
                  <a16:creationId xmlns:a16="http://schemas.microsoft.com/office/drawing/2014/main" id="{70A56FAC-1C2C-9A7C-5805-2CBEE0FDBA7D}"/>
                </a:ext>
              </a:extLst>
            </p:cNvPr>
            <p:cNvSpPr>
              <a:spLocks noChangeArrowheads="1"/>
            </p:cNvSpPr>
            <p:nvPr/>
          </p:nvSpPr>
          <p:spPr bwMode="auto">
            <a:xfrm>
              <a:off x="567" y="2115"/>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13" name="Oval 37">
              <a:extLst>
                <a:ext uri="{FF2B5EF4-FFF2-40B4-BE49-F238E27FC236}">
                  <a16:creationId xmlns:a16="http://schemas.microsoft.com/office/drawing/2014/main" id="{206AA111-90D3-F235-481F-4E04CEF6D31C}"/>
                </a:ext>
              </a:extLst>
            </p:cNvPr>
            <p:cNvSpPr>
              <a:spLocks noChangeArrowheads="1"/>
            </p:cNvSpPr>
            <p:nvPr/>
          </p:nvSpPr>
          <p:spPr bwMode="auto">
            <a:xfrm>
              <a:off x="567" y="1923"/>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14" name="Oval 38">
              <a:extLst>
                <a:ext uri="{FF2B5EF4-FFF2-40B4-BE49-F238E27FC236}">
                  <a16:creationId xmlns:a16="http://schemas.microsoft.com/office/drawing/2014/main" id="{833B77B0-772F-49C0-3271-0B5706BB7727}"/>
                </a:ext>
              </a:extLst>
            </p:cNvPr>
            <p:cNvSpPr>
              <a:spLocks noChangeArrowheads="1"/>
            </p:cNvSpPr>
            <p:nvPr/>
          </p:nvSpPr>
          <p:spPr bwMode="auto">
            <a:xfrm>
              <a:off x="567" y="1731"/>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15" name="Oval 39">
              <a:extLst>
                <a:ext uri="{FF2B5EF4-FFF2-40B4-BE49-F238E27FC236}">
                  <a16:creationId xmlns:a16="http://schemas.microsoft.com/office/drawing/2014/main" id="{76264ECC-0CAE-6253-783E-B1408B180CBF}"/>
                </a:ext>
              </a:extLst>
            </p:cNvPr>
            <p:cNvSpPr>
              <a:spLocks noChangeArrowheads="1"/>
            </p:cNvSpPr>
            <p:nvPr/>
          </p:nvSpPr>
          <p:spPr bwMode="auto">
            <a:xfrm>
              <a:off x="567" y="1347"/>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16" name="Oval 40">
              <a:extLst>
                <a:ext uri="{FF2B5EF4-FFF2-40B4-BE49-F238E27FC236}">
                  <a16:creationId xmlns:a16="http://schemas.microsoft.com/office/drawing/2014/main" id="{A36F1558-D22A-5FEC-966A-54BB8F5E6C4E}"/>
                </a:ext>
              </a:extLst>
            </p:cNvPr>
            <p:cNvSpPr>
              <a:spLocks noChangeArrowheads="1"/>
            </p:cNvSpPr>
            <p:nvPr/>
          </p:nvSpPr>
          <p:spPr bwMode="auto">
            <a:xfrm>
              <a:off x="567" y="1539"/>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grpSp>
      <p:grpSp>
        <p:nvGrpSpPr>
          <p:cNvPr id="3" name="Group 56">
            <a:extLst>
              <a:ext uri="{FF2B5EF4-FFF2-40B4-BE49-F238E27FC236}">
                <a16:creationId xmlns:a16="http://schemas.microsoft.com/office/drawing/2014/main" id="{D8FDCD27-87F8-BFDC-37FC-B2CAD4BE9AB3}"/>
              </a:ext>
            </a:extLst>
          </p:cNvPr>
          <p:cNvGrpSpPr>
            <a:grpSpLocks/>
          </p:cNvGrpSpPr>
          <p:nvPr/>
        </p:nvGrpSpPr>
        <p:grpSpPr bwMode="auto">
          <a:xfrm>
            <a:off x="4287409" y="2028434"/>
            <a:ext cx="228600" cy="1447800"/>
            <a:chOff x="843" y="1347"/>
            <a:chExt cx="144" cy="912"/>
          </a:xfrm>
        </p:grpSpPr>
        <p:sp>
          <p:nvSpPr>
            <p:cNvPr id="78907" name="Oval 41">
              <a:extLst>
                <a:ext uri="{FF2B5EF4-FFF2-40B4-BE49-F238E27FC236}">
                  <a16:creationId xmlns:a16="http://schemas.microsoft.com/office/drawing/2014/main" id="{05CD107B-9DEB-7D5E-9E6E-CB86A1B9D267}"/>
                </a:ext>
              </a:extLst>
            </p:cNvPr>
            <p:cNvSpPr>
              <a:spLocks noChangeArrowheads="1"/>
            </p:cNvSpPr>
            <p:nvPr/>
          </p:nvSpPr>
          <p:spPr bwMode="auto">
            <a:xfrm>
              <a:off x="843" y="2115"/>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08" name="Oval 42">
              <a:extLst>
                <a:ext uri="{FF2B5EF4-FFF2-40B4-BE49-F238E27FC236}">
                  <a16:creationId xmlns:a16="http://schemas.microsoft.com/office/drawing/2014/main" id="{B86009C6-2C1F-84C5-DC45-4C09D4438353}"/>
                </a:ext>
              </a:extLst>
            </p:cNvPr>
            <p:cNvSpPr>
              <a:spLocks noChangeArrowheads="1"/>
            </p:cNvSpPr>
            <p:nvPr/>
          </p:nvSpPr>
          <p:spPr bwMode="auto">
            <a:xfrm>
              <a:off x="843" y="1923"/>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09" name="Oval 43">
              <a:extLst>
                <a:ext uri="{FF2B5EF4-FFF2-40B4-BE49-F238E27FC236}">
                  <a16:creationId xmlns:a16="http://schemas.microsoft.com/office/drawing/2014/main" id="{6CEB707D-EAA2-7241-6A78-C54789AB91DF}"/>
                </a:ext>
              </a:extLst>
            </p:cNvPr>
            <p:cNvSpPr>
              <a:spLocks noChangeArrowheads="1"/>
            </p:cNvSpPr>
            <p:nvPr/>
          </p:nvSpPr>
          <p:spPr bwMode="auto">
            <a:xfrm>
              <a:off x="843" y="1731"/>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10" name="Oval 44">
              <a:extLst>
                <a:ext uri="{FF2B5EF4-FFF2-40B4-BE49-F238E27FC236}">
                  <a16:creationId xmlns:a16="http://schemas.microsoft.com/office/drawing/2014/main" id="{D90D4898-B7CB-2970-73E8-D64467D9EFF6}"/>
                </a:ext>
              </a:extLst>
            </p:cNvPr>
            <p:cNvSpPr>
              <a:spLocks noChangeArrowheads="1"/>
            </p:cNvSpPr>
            <p:nvPr/>
          </p:nvSpPr>
          <p:spPr bwMode="auto">
            <a:xfrm>
              <a:off x="843" y="1347"/>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11" name="Oval 45">
              <a:extLst>
                <a:ext uri="{FF2B5EF4-FFF2-40B4-BE49-F238E27FC236}">
                  <a16:creationId xmlns:a16="http://schemas.microsoft.com/office/drawing/2014/main" id="{38794A6D-141F-1A7E-9081-0A4B6D718E8C}"/>
                </a:ext>
              </a:extLst>
            </p:cNvPr>
            <p:cNvSpPr>
              <a:spLocks noChangeArrowheads="1"/>
            </p:cNvSpPr>
            <p:nvPr/>
          </p:nvSpPr>
          <p:spPr bwMode="auto">
            <a:xfrm>
              <a:off x="843" y="1539"/>
              <a:ext cx="144" cy="144"/>
            </a:xfrm>
            <a:prstGeom prst="ellipse">
              <a:avLst/>
            </a:prstGeom>
            <a:solidFill>
              <a:schemeClr val="tx1"/>
            </a:solidFill>
            <a:ln w="9525">
              <a:solidFill>
                <a:schemeClr val="tx1"/>
              </a:solidFill>
              <a:round/>
              <a:headEnd/>
              <a:tailEnd/>
            </a:ln>
          </p:spPr>
          <p:txBody>
            <a:bodyPr wrap="none" anchor="ctr">
              <a:prstTxWarp prst="textNoShape">
                <a:avLst/>
              </a:prstTxWarp>
            </a:bodyPr>
            <a:lstStyle/>
            <a:p>
              <a:endParaRPr lang="en-US"/>
            </a:p>
          </p:txBody>
        </p:sp>
      </p:grpSp>
      <p:grpSp>
        <p:nvGrpSpPr>
          <p:cNvPr id="4" name="Group 51">
            <a:extLst>
              <a:ext uri="{FF2B5EF4-FFF2-40B4-BE49-F238E27FC236}">
                <a16:creationId xmlns:a16="http://schemas.microsoft.com/office/drawing/2014/main" id="{557ECF50-0BC0-671C-9856-AD890DB121C6}"/>
              </a:ext>
            </a:extLst>
          </p:cNvPr>
          <p:cNvGrpSpPr>
            <a:grpSpLocks/>
          </p:cNvGrpSpPr>
          <p:nvPr/>
        </p:nvGrpSpPr>
        <p:grpSpPr bwMode="auto">
          <a:xfrm>
            <a:off x="4711271" y="2028434"/>
            <a:ext cx="228600" cy="1447800"/>
            <a:chOff x="1110" y="1359"/>
            <a:chExt cx="144" cy="912"/>
          </a:xfrm>
        </p:grpSpPr>
        <p:sp>
          <p:nvSpPr>
            <p:cNvPr id="78902" name="Oval 46">
              <a:extLst>
                <a:ext uri="{FF2B5EF4-FFF2-40B4-BE49-F238E27FC236}">
                  <a16:creationId xmlns:a16="http://schemas.microsoft.com/office/drawing/2014/main" id="{4E2CDA1E-6842-5ECD-EB99-24164811C1ED}"/>
                </a:ext>
              </a:extLst>
            </p:cNvPr>
            <p:cNvSpPr>
              <a:spLocks noChangeArrowheads="1"/>
            </p:cNvSpPr>
            <p:nvPr/>
          </p:nvSpPr>
          <p:spPr bwMode="auto">
            <a:xfrm>
              <a:off x="1110" y="2127"/>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03" name="Oval 47">
              <a:extLst>
                <a:ext uri="{FF2B5EF4-FFF2-40B4-BE49-F238E27FC236}">
                  <a16:creationId xmlns:a16="http://schemas.microsoft.com/office/drawing/2014/main" id="{236F05EB-9835-D435-7098-36F04C4EEC52}"/>
                </a:ext>
              </a:extLst>
            </p:cNvPr>
            <p:cNvSpPr>
              <a:spLocks noChangeArrowheads="1"/>
            </p:cNvSpPr>
            <p:nvPr/>
          </p:nvSpPr>
          <p:spPr bwMode="auto">
            <a:xfrm>
              <a:off x="1110" y="1935"/>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04" name="Oval 48">
              <a:extLst>
                <a:ext uri="{FF2B5EF4-FFF2-40B4-BE49-F238E27FC236}">
                  <a16:creationId xmlns:a16="http://schemas.microsoft.com/office/drawing/2014/main" id="{5E0FD215-CE3E-FAD0-C40D-D112DD180D12}"/>
                </a:ext>
              </a:extLst>
            </p:cNvPr>
            <p:cNvSpPr>
              <a:spLocks noChangeArrowheads="1"/>
            </p:cNvSpPr>
            <p:nvPr/>
          </p:nvSpPr>
          <p:spPr bwMode="auto">
            <a:xfrm>
              <a:off x="1110" y="1743"/>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05" name="Oval 49">
              <a:extLst>
                <a:ext uri="{FF2B5EF4-FFF2-40B4-BE49-F238E27FC236}">
                  <a16:creationId xmlns:a16="http://schemas.microsoft.com/office/drawing/2014/main" id="{17761B48-CC44-10A9-665A-4FC0A1D17C32}"/>
                </a:ext>
              </a:extLst>
            </p:cNvPr>
            <p:cNvSpPr>
              <a:spLocks noChangeArrowheads="1"/>
            </p:cNvSpPr>
            <p:nvPr/>
          </p:nvSpPr>
          <p:spPr bwMode="auto">
            <a:xfrm>
              <a:off x="1110" y="1359"/>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06" name="Oval 50">
              <a:extLst>
                <a:ext uri="{FF2B5EF4-FFF2-40B4-BE49-F238E27FC236}">
                  <a16:creationId xmlns:a16="http://schemas.microsoft.com/office/drawing/2014/main" id="{84A9BF45-2227-E3A8-08C5-C7EB680B220C}"/>
                </a:ext>
              </a:extLst>
            </p:cNvPr>
            <p:cNvSpPr>
              <a:spLocks noChangeArrowheads="1"/>
            </p:cNvSpPr>
            <p:nvPr/>
          </p:nvSpPr>
          <p:spPr bwMode="auto">
            <a:xfrm>
              <a:off x="1110" y="1551"/>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grpSp>
      <p:grpSp>
        <p:nvGrpSpPr>
          <p:cNvPr id="5" name="Group 63">
            <a:extLst>
              <a:ext uri="{FF2B5EF4-FFF2-40B4-BE49-F238E27FC236}">
                <a16:creationId xmlns:a16="http://schemas.microsoft.com/office/drawing/2014/main" id="{DA208510-8E62-959E-4305-4E94D9C297F6}"/>
              </a:ext>
            </a:extLst>
          </p:cNvPr>
          <p:cNvGrpSpPr>
            <a:grpSpLocks/>
          </p:cNvGrpSpPr>
          <p:nvPr/>
        </p:nvGrpSpPr>
        <p:grpSpPr bwMode="auto">
          <a:xfrm>
            <a:off x="5133546" y="2045896"/>
            <a:ext cx="228600" cy="1447800"/>
            <a:chOff x="1376" y="1358"/>
            <a:chExt cx="144" cy="912"/>
          </a:xfrm>
        </p:grpSpPr>
        <p:sp>
          <p:nvSpPr>
            <p:cNvPr id="78897" name="Oval 58">
              <a:extLst>
                <a:ext uri="{FF2B5EF4-FFF2-40B4-BE49-F238E27FC236}">
                  <a16:creationId xmlns:a16="http://schemas.microsoft.com/office/drawing/2014/main" id="{54E62577-DF6D-95E1-C241-9F28A9A372F5}"/>
                </a:ext>
              </a:extLst>
            </p:cNvPr>
            <p:cNvSpPr>
              <a:spLocks noChangeArrowheads="1"/>
            </p:cNvSpPr>
            <p:nvPr/>
          </p:nvSpPr>
          <p:spPr bwMode="auto">
            <a:xfrm>
              <a:off x="1376" y="2126"/>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898" name="Oval 59">
              <a:extLst>
                <a:ext uri="{FF2B5EF4-FFF2-40B4-BE49-F238E27FC236}">
                  <a16:creationId xmlns:a16="http://schemas.microsoft.com/office/drawing/2014/main" id="{5002B078-B0D0-E01C-344B-6062E707EF1D}"/>
                </a:ext>
              </a:extLst>
            </p:cNvPr>
            <p:cNvSpPr>
              <a:spLocks noChangeArrowheads="1"/>
            </p:cNvSpPr>
            <p:nvPr/>
          </p:nvSpPr>
          <p:spPr bwMode="auto">
            <a:xfrm>
              <a:off x="1376" y="1934"/>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899" name="Oval 60">
              <a:extLst>
                <a:ext uri="{FF2B5EF4-FFF2-40B4-BE49-F238E27FC236}">
                  <a16:creationId xmlns:a16="http://schemas.microsoft.com/office/drawing/2014/main" id="{0AFBAC3B-7FF2-1428-3293-039E8B1F5F78}"/>
                </a:ext>
              </a:extLst>
            </p:cNvPr>
            <p:cNvSpPr>
              <a:spLocks noChangeArrowheads="1"/>
            </p:cNvSpPr>
            <p:nvPr/>
          </p:nvSpPr>
          <p:spPr bwMode="auto">
            <a:xfrm>
              <a:off x="1376" y="1742"/>
              <a:ext cx="144" cy="144"/>
            </a:xfrm>
            <a:prstGeom prst="ellipse">
              <a:avLst/>
            </a:prstGeom>
            <a:solidFill>
              <a:srgbClr val="FF0000"/>
            </a:solidFill>
            <a:ln w="9525">
              <a:solidFill>
                <a:srgbClr val="FF0000"/>
              </a:solidFill>
              <a:round/>
              <a:headEnd/>
              <a:tailEnd/>
            </a:ln>
          </p:spPr>
          <p:txBody>
            <a:bodyPr wrap="none" anchor="ctr">
              <a:prstTxWarp prst="textNoShape">
                <a:avLst/>
              </a:prstTxWarp>
            </a:bodyPr>
            <a:lstStyle/>
            <a:p>
              <a:endParaRPr lang="en-US"/>
            </a:p>
          </p:txBody>
        </p:sp>
        <p:sp>
          <p:nvSpPr>
            <p:cNvPr id="78900" name="Oval 61">
              <a:extLst>
                <a:ext uri="{FF2B5EF4-FFF2-40B4-BE49-F238E27FC236}">
                  <a16:creationId xmlns:a16="http://schemas.microsoft.com/office/drawing/2014/main" id="{533FE8AE-73DA-8651-2527-09E7445180E0}"/>
                </a:ext>
              </a:extLst>
            </p:cNvPr>
            <p:cNvSpPr>
              <a:spLocks noChangeArrowheads="1"/>
            </p:cNvSpPr>
            <p:nvPr/>
          </p:nvSpPr>
          <p:spPr bwMode="auto">
            <a:xfrm>
              <a:off x="1376" y="1358"/>
              <a:ext cx="144" cy="144"/>
            </a:xfrm>
            <a:prstGeom prst="ellipse">
              <a:avLst/>
            </a:prstGeom>
            <a:solidFill>
              <a:schemeClr val="tx1"/>
            </a:solidFill>
            <a:ln w="9525">
              <a:solidFill>
                <a:schemeClr val="tx1"/>
              </a:solidFill>
              <a:round/>
              <a:headEnd/>
              <a:tailEnd/>
            </a:ln>
          </p:spPr>
          <p:txBody>
            <a:bodyPr wrap="none" anchor="ctr">
              <a:prstTxWarp prst="textNoShape">
                <a:avLst/>
              </a:prstTxWarp>
            </a:bodyPr>
            <a:lstStyle/>
            <a:p>
              <a:endParaRPr lang="en-US"/>
            </a:p>
          </p:txBody>
        </p:sp>
        <p:sp>
          <p:nvSpPr>
            <p:cNvPr id="78901" name="Oval 62">
              <a:extLst>
                <a:ext uri="{FF2B5EF4-FFF2-40B4-BE49-F238E27FC236}">
                  <a16:creationId xmlns:a16="http://schemas.microsoft.com/office/drawing/2014/main" id="{4FC6B584-6477-D10C-F6D9-5988DD28C637}"/>
                </a:ext>
              </a:extLst>
            </p:cNvPr>
            <p:cNvSpPr>
              <a:spLocks noChangeArrowheads="1"/>
            </p:cNvSpPr>
            <p:nvPr/>
          </p:nvSpPr>
          <p:spPr bwMode="auto">
            <a:xfrm>
              <a:off x="1376" y="1550"/>
              <a:ext cx="144" cy="144"/>
            </a:xfrm>
            <a:prstGeom prst="ellipse">
              <a:avLst/>
            </a:prstGeom>
            <a:solidFill>
              <a:schemeClr val="tx1"/>
            </a:solidFill>
            <a:ln w="9525">
              <a:solidFill>
                <a:schemeClr val="tx1"/>
              </a:solidFill>
              <a:round/>
              <a:headEnd/>
              <a:tailEnd/>
            </a:ln>
          </p:spPr>
          <p:txBody>
            <a:bodyPr wrap="none" anchor="ctr">
              <a:prstTxWarp prst="textNoShape">
                <a:avLst/>
              </a:prstTxWarp>
            </a:bodyPr>
            <a:lstStyle/>
            <a:p>
              <a:endParaRPr lang="en-US"/>
            </a:p>
          </p:txBody>
        </p:sp>
      </p:grpSp>
      <p:sp>
        <p:nvSpPr>
          <p:cNvPr id="46145" name="Text Box 65">
            <a:extLst>
              <a:ext uri="{FF2B5EF4-FFF2-40B4-BE49-F238E27FC236}">
                <a16:creationId xmlns:a16="http://schemas.microsoft.com/office/drawing/2014/main" id="{990D2D46-94DD-343A-BD9E-4C621791C5B8}"/>
              </a:ext>
            </a:extLst>
          </p:cNvPr>
          <p:cNvSpPr txBox="1">
            <a:spLocks noChangeArrowheads="1"/>
          </p:cNvSpPr>
          <p:nvPr/>
        </p:nvSpPr>
        <p:spPr bwMode="auto">
          <a:xfrm>
            <a:off x="4446505" y="3633268"/>
            <a:ext cx="2606739" cy="400110"/>
          </a:xfrm>
          <a:prstGeom prst="rect">
            <a:avLst/>
          </a:prstGeom>
          <a:noFill/>
          <a:ln w="9525">
            <a:noFill/>
            <a:miter lim="800000"/>
            <a:headEnd/>
            <a:tailEnd/>
          </a:ln>
        </p:spPr>
        <p:txBody>
          <a:bodyPr wrap="none">
            <a:prstTxWarp prst="textNoShape">
              <a:avLst/>
            </a:prstTxWarp>
            <a:spAutoFit/>
          </a:bodyPr>
          <a:lstStyle/>
          <a:p>
            <a:r>
              <a:rPr lang="en-US" sz="2000" dirty="0">
                <a:solidFill>
                  <a:schemeClr val="accent2"/>
                </a:solidFill>
              </a:rPr>
              <a:t>… 7,834 draws later …</a:t>
            </a:r>
          </a:p>
        </p:txBody>
      </p:sp>
      <p:pic>
        <p:nvPicPr>
          <p:cNvPr id="7" name="Picture 2">
            <a:extLst>
              <a:ext uri="{FF2B5EF4-FFF2-40B4-BE49-F238E27FC236}">
                <a16:creationId xmlns:a16="http://schemas.microsoft.com/office/drawing/2014/main" id="{B979DBAB-2384-CBD7-7A06-CF61D22F7F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3462999" y="3217790"/>
            <a:ext cx="268742" cy="27371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a:extLst>
              <a:ext uri="{FF2B5EF4-FFF2-40B4-BE49-F238E27FC236}">
                <a16:creationId xmlns:a16="http://schemas.microsoft.com/office/drawing/2014/main" id="{6F3C768F-C6E2-D99D-F6F9-C8BC87334FE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4257950" y="2315746"/>
            <a:ext cx="268742" cy="27371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a:extLst>
              <a:ext uri="{FF2B5EF4-FFF2-40B4-BE49-F238E27FC236}">
                <a16:creationId xmlns:a16="http://schemas.microsoft.com/office/drawing/2014/main" id="{E4B84873-20FB-AAD4-6077-1D8113CE64D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5110566" y="2023303"/>
            <a:ext cx="268742" cy="27371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1399FFCA-51FC-731A-8FFD-C5364A910A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5114685" y="2323984"/>
            <a:ext cx="268742" cy="27371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a:extLst>
              <a:ext uri="{FF2B5EF4-FFF2-40B4-BE49-F238E27FC236}">
                <a16:creationId xmlns:a16="http://schemas.microsoft.com/office/drawing/2014/main" id="{CF775781-272B-A974-2C6E-BD1452A734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3477310" y="2018270"/>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a:extLst>
              <a:ext uri="{FF2B5EF4-FFF2-40B4-BE49-F238E27FC236}">
                <a16:creationId xmlns:a16="http://schemas.microsoft.com/office/drawing/2014/main" id="{77B4A9F0-DF56-6290-807C-946DFF7669B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3473191" y="2318951"/>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a:extLst>
              <a:ext uri="{FF2B5EF4-FFF2-40B4-BE49-F238E27FC236}">
                <a16:creationId xmlns:a16="http://schemas.microsoft.com/office/drawing/2014/main" id="{D10E2DDE-66FB-8A4B-34B7-4896F845A5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3477310" y="2619632"/>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DBB43030-3109-4FE4-FDC4-E721C7F6C77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3473191" y="2936789"/>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BD98B1DF-CE40-3934-BA30-F0856E5388A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3889202" y="2010032"/>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a:extLst>
              <a:ext uri="{FF2B5EF4-FFF2-40B4-BE49-F238E27FC236}">
                <a16:creationId xmlns:a16="http://schemas.microsoft.com/office/drawing/2014/main" id="{4D43BBEA-2959-A4BE-BA6A-7DC6AC3D997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3885083" y="2327189"/>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a:extLst>
              <a:ext uri="{FF2B5EF4-FFF2-40B4-BE49-F238E27FC236}">
                <a16:creationId xmlns:a16="http://schemas.microsoft.com/office/drawing/2014/main" id="{8C768A43-CA91-2EF3-3A52-8BF6238973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3880964" y="2619632"/>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a:extLst>
              <a:ext uri="{FF2B5EF4-FFF2-40B4-BE49-F238E27FC236}">
                <a16:creationId xmlns:a16="http://schemas.microsoft.com/office/drawing/2014/main" id="{E4278516-8D2F-3797-722E-5B221ABC31B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3885083" y="2928551"/>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B1D66D7E-32BF-E662-94B8-3CE6F79010F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3872726" y="3229232"/>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FBC73654-4B68-ADD0-F8F8-B665A58247F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4272261" y="2022389"/>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a:extLst>
              <a:ext uri="{FF2B5EF4-FFF2-40B4-BE49-F238E27FC236}">
                <a16:creationId xmlns:a16="http://schemas.microsoft.com/office/drawing/2014/main" id="{817EA6D6-43CC-2782-80D4-3FB51B70B0E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4276379" y="2619633"/>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a:extLst>
              <a:ext uri="{FF2B5EF4-FFF2-40B4-BE49-F238E27FC236}">
                <a16:creationId xmlns:a16="http://schemas.microsoft.com/office/drawing/2014/main" id="{29364E99-1E44-776D-D216-7CCB0644A9B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4272260" y="2928552"/>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1698CE06-4F21-983C-E1A5-A80063338B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4268141" y="3229233"/>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a:extLst>
              <a:ext uri="{FF2B5EF4-FFF2-40B4-BE49-F238E27FC236}">
                <a16:creationId xmlns:a16="http://schemas.microsoft.com/office/drawing/2014/main" id="{E5902C31-A48E-9864-CEFA-AD77F83E349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4708865" y="2014152"/>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a:extLst>
              <a:ext uri="{FF2B5EF4-FFF2-40B4-BE49-F238E27FC236}">
                <a16:creationId xmlns:a16="http://schemas.microsoft.com/office/drawing/2014/main" id="{75E20DEE-A47B-3071-B708-9F86376F342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4712984" y="2314833"/>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2">
            <a:extLst>
              <a:ext uri="{FF2B5EF4-FFF2-40B4-BE49-F238E27FC236}">
                <a16:creationId xmlns:a16="http://schemas.microsoft.com/office/drawing/2014/main" id="{ECEF24CC-5B82-CD6C-D8F6-A8D0BADE01E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4700627" y="2615514"/>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a:extLst>
              <a:ext uri="{FF2B5EF4-FFF2-40B4-BE49-F238E27FC236}">
                <a16:creationId xmlns:a16="http://schemas.microsoft.com/office/drawing/2014/main" id="{90D5D09D-2489-C2A9-3900-11D9014524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4712983" y="2916195"/>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a:extLst>
              <a:ext uri="{FF2B5EF4-FFF2-40B4-BE49-F238E27FC236}">
                <a16:creationId xmlns:a16="http://schemas.microsoft.com/office/drawing/2014/main" id="{339E31E6-F6D4-DD9F-4ABA-4AFE936CCF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4700626" y="3233352"/>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a:extLst>
              <a:ext uri="{FF2B5EF4-FFF2-40B4-BE49-F238E27FC236}">
                <a16:creationId xmlns:a16="http://schemas.microsoft.com/office/drawing/2014/main" id="{6E0B76E2-A275-69C8-957C-6EEBFFD0A47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5124875" y="2644347"/>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a:extLst>
              <a:ext uri="{FF2B5EF4-FFF2-40B4-BE49-F238E27FC236}">
                <a16:creationId xmlns:a16="http://schemas.microsoft.com/office/drawing/2014/main" id="{342FAEED-A138-054B-ED38-2B78443BA80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5128994" y="2945028"/>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a:extLst>
              <a:ext uri="{FF2B5EF4-FFF2-40B4-BE49-F238E27FC236}">
                <a16:creationId xmlns:a16="http://schemas.microsoft.com/office/drawing/2014/main" id="{D3DF9F6B-AEF9-2E86-D782-19F63C4AE27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5124875" y="3245709"/>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a:extLst>
              <a:ext uri="{FF2B5EF4-FFF2-40B4-BE49-F238E27FC236}">
                <a16:creationId xmlns:a16="http://schemas.microsoft.com/office/drawing/2014/main" id="{CCB72CE8-10DA-9EBB-3693-5C7C2CF9329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7443827" y="2318952"/>
            <a:ext cx="252944" cy="262864"/>
          </a:xfrm>
          <a:prstGeom prst="rect">
            <a:avLst/>
          </a:prstGeom>
          <a:noFill/>
          <a:extLst>
            <a:ext uri="{909E8E84-426E-40DD-AFC4-6F175D3DCCD1}">
              <a14:hiddenFill xmlns:a14="http://schemas.microsoft.com/office/drawing/2010/main">
                <a:solidFill>
                  <a:srgbClr val="FFFFFF"/>
                </a:solidFill>
              </a14:hiddenFill>
            </a:ext>
          </a:extLst>
        </p:spPr>
      </p:pic>
      <p:sp>
        <p:nvSpPr>
          <p:cNvPr id="78852" name="Line 6">
            <a:extLst>
              <a:ext uri="{FF2B5EF4-FFF2-40B4-BE49-F238E27FC236}">
                <a16:creationId xmlns:a16="http://schemas.microsoft.com/office/drawing/2014/main" id="{7B27C785-278C-504D-0A81-6D55E854E52F}"/>
              </a:ext>
            </a:extLst>
          </p:cNvPr>
          <p:cNvSpPr>
            <a:spLocks noChangeShapeType="1"/>
          </p:cNvSpPr>
          <p:nvPr/>
        </p:nvSpPr>
        <p:spPr bwMode="auto">
          <a:xfrm>
            <a:off x="354227" y="4208759"/>
            <a:ext cx="0" cy="1371600"/>
          </a:xfrm>
          <a:prstGeom prst="line">
            <a:avLst/>
          </a:prstGeom>
          <a:noFill/>
          <a:ln w="38100">
            <a:solidFill>
              <a:schemeClr val="accent2"/>
            </a:solidFill>
            <a:round/>
            <a:headEnd/>
            <a:tailEnd/>
          </a:ln>
        </p:spPr>
        <p:txBody>
          <a:bodyPr>
            <a:prstTxWarp prst="textNoShape">
              <a:avLst/>
            </a:prstTxWarp>
          </a:bodyPr>
          <a:lstStyle/>
          <a:p>
            <a:endParaRPr lang="en-US"/>
          </a:p>
        </p:txBody>
      </p:sp>
      <p:sp>
        <p:nvSpPr>
          <p:cNvPr id="78853" name="Line 7">
            <a:extLst>
              <a:ext uri="{FF2B5EF4-FFF2-40B4-BE49-F238E27FC236}">
                <a16:creationId xmlns:a16="http://schemas.microsoft.com/office/drawing/2014/main" id="{DF3E2C9B-AB29-1FC8-2D7A-375294DF4AE0}"/>
              </a:ext>
            </a:extLst>
          </p:cNvPr>
          <p:cNvSpPr>
            <a:spLocks noChangeShapeType="1"/>
          </p:cNvSpPr>
          <p:nvPr/>
        </p:nvSpPr>
        <p:spPr bwMode="auto">
          <a:xfrm>
            <a:off x="354227" y="5580359"/>
            <a:ext cx="914400" cy="0"/>
          </a:xfrm>
          <a:prstGeom prst="line">
            <a:avLst/>
          </a:prstGeom>
          <a:noFill/>
          <a:ln w="38100">
            <a:solidFill>
              <a:schemeClr val="accent2"/>
            </a:solidFill>
            <a:round/>
            <a:headEnd/>
            <a:tailEnd/>
          </a:ln>
        </p:spPr>
        <p:txBody>
          <a:bodyPr>
            <a:prstTxWarp prst="textNoShape">
              <a:avLst/>
            </a:prstTxWarp>
          </a:bodyPr>
          <a:lstStyle/>
          <a:p>
            <a:endParaRPr lang="en-US"/>
          </a:p>
        </p:txBody>
      </p:sp>
      <p:sp>
        <p:nvSpPr>
          <p:cNvPr id="78854" name="Line 8">
            <a:extLst>
              <a:ext uri="{FF2B5EF4-FFF2-40B4-BE49-F238E27FC236}">
                <a16:creationId xmlns:a16="http://schemas.microsoft.com/office/drawing/2014/main" id="{D25C69C9-3461-AC24-EF1C-BF5305F56219}"/>
              </a:ext>
            </a:extLst>
          </p:cNvPr>
          <p:cNvSpPr>
            <a:spLocks noChangeShapeType="1"/>
          </p:cNvSpPr>
          <p:nvPr/>
        </p:nvSpPr>
        <p:spPr bwMode="auto">
          <a:xfrm>
            <a:off x="1268627" y="5580359"/>
            <a:ext cx="1219200" cy="0"/>
          </a:xfrm>
          <a:prstGeom prst="line">
            <a:avLst/>
          </a:prstGeom>
          <a:noFill/>
          <a:ln w="38100">
            <a:solidFill>
              <a:schemeClr val="accent2"/>
            </a:solidFill>
            <a:round/>
            <a:headEnd/>
            <a:tailEnd/>
          </a:ln>
        </p:spPr>
        <p:txBody>
          <a:bodyPr>
            <a:prstTxWarp prst="textNoShape">
              <a:avLst/>
            </a:prstTxWarp>
          </a:bodyPr>
          <a:lstStyle/>
          <a:p>
            <a:endParaRPr lang="en-US"/>
          </a:p>
        </p:txBody>
      </p:sp>
      <p:sp>
        <p:nvSpPr>
          <p:cNvPr id="78855" name="Line 9">
            <a:extLst>
              <a:ext uri="{FF2B5EF4-FFF2-40B4-BE49-F238E27FC236}">
                <a16:creationId xmlns:a16="http://schemas.microsoft.com/office/drawing/2014/main" id="{31A81B30-6244-7377-4DBF-E0A191F55A46}"/>
              </a:ext>
            </a:extLst>
          </p:cNvPr>
          <p:cNvSpPr>
            <a:spLocks noChangeShapeType="1"/>
          </p:cNvSpPr>
          <p:nvPr/>
        </p:nvSpPr>
        <p:spPr bwMode="auto">
          <a:xfrm flipV="1">
            <a:off x="2487827" y="4208759"/>
            <a:ext cx="0" cy="1371600"/>
          </a:xfrm>
          <a:prstGeom prst="line">
            <a:avLst/>
          </a:prstGeom>
          <a:noFill/>
          <a:ln w="38100">
            <a:solidFill>
              <a:schemeClr val="accent2"/>
            </a:solidFill>
            <a:round/>
            <a:headEnd/>
            <a:tailEnd/>
          </a:ln>
        </p:spPr>
        <p:txBody>
          <a:bodyPr>
            <a:prstTxWarp prst="textNoShape">
              <a:avLst/>
            </a:prstTxWarp>
          </a:bodyPr>
          <a:lstStyle/>
          <a:p>
            <a:endParaRPr lang="en-US"/>
          </a:p>
        </p:txBody>
      </p:sp>
      <p:pic>
        <p:nvPicPr>
          <p:cNvPr id="23" name="Picture 2">
            <a:extLst>
              <a:ext uri="{FF2B5EF4-FFF2-40B4-BE49-F238E27FC236}">
                <a16:creationId xmlns:a16="http://schemas.microsoft.com/office/drawing/2014/main" id="{EC4D2A32-8ECC-0A48-FF83-C03C435913C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2128469" y="4399008"/>
            <a:ext cx="273687" cy="278756"/>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a:extLst>
              <a:ext uri="{FF2B5EF4-FFF2-40B4-BE49-F238E27FC236}">
                <a16:creationId xmlns:a16="http://schemas.microsoft.com/office/drawing/2014/main" id="{71E0FC11-250B-DC47-E884-3399F6F371E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1498275" y="4254845"/>
            <a:ext cx="273687" cy="278756"/>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a:extLst>
              <a:ext uri="{FF2B5EF4-FFF2-40B4-BE49-F238E27FC236}">
                <a16:creationId xmlns:a16="http://schemas.microsoft.com/office/drawing/2014/main" id="{EAF538B2-3B9C-B3AC-39F5-ADA6B529BA0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497378" y="4390769"/>
            <a:ext cx="273687" cy="278756"/>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a:extLst>
              <a:ext uri="{FF2B5EF4-FFF2-40B4-BE49-F238E27FC236}">
                <a16:creationId xmlns:a16="http://schemas.microsoft.com/office/drawing/2014/main" id="{1964157E-F4F8-270C-B1C0-5A31FDF9619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1193474" y="4501979"/>
            <a:ext cx="273687" cy="27875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a:extLst>
              <a:ext uri="{FF2B5EF4-FFF2-40B4-BE49-F238E27FC236}">
                <a16:creationId xmlns:a16="http://schemas.microsoft.com/office/drawing/2014/main" id="{1751CF8D-1779-6645-86BD-9059AFD4149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416" t="46111" r="19583" b="38611"/>
          <a:stretch/>
        </p:blipFill>
        <p:spPr bwMode="auto">
          <a:xfrm>
            <a:off x="901030" y="4761471"/>
            <a:ext cx="273687" cy="278756"/>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a:extLst>
              <a:ext uri="{FF2B5EF4-FFF2-40B4-BE49-F238E27FC236}">
                <a16:creationId xmlns:a16="http://schemas.microsoft.com/office/drawing/2014/main" id="{35C63AD4-EA5D-CD93-70BB-D2EAFFAA5D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816486" y="4184824"/>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2">
            <a:extLst>
              <a:ext uri="{FF2B5EF4-FFF2-40B4-BE49-F238E27FC236}">
                <a16:creationId xmlns:a16="http://schemas.microsoft.com/office/drawing/2014/main" id="{F8082AF0-280C-D35D-0815-298E7C2651A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1125405" y="4180706"/>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2">
            <a:extLst>
              <a:ext uri="{FF2B5EF4-FFF2-40B4-BE49-F238E27FC236}">
                <a16:creationId xmlns:a16="http://schemas.microsoft.com/office/drawing/2014/main" id="{ABF30EAC-99A7-22FA-C8CE-3DC98B424C7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1870929" y="4217777"/>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2">
            <a:extLst>
              <a:ext uri="{FF2B5EF4-FFF2-40B4-BE49-F238E27FC236}">
                <a16:creationId xmlns:a16="http://schemas.microsoft.com/office/drawing/2014/main" id="{BE585CB6-641E-49CA-8E44-8A44E89523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911222" y="4501982"/>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2">
            <a:extLst>
              <a:ext uri="{FF2B5EF4-FFF2-40B4-BE49-F238E27FC236}">
                <a16:creationId xmlns:a16="http://schemas.microsoft.com/office/drawing/2014/main" id="{BF3DAA67-57D2-8649-D368-40AE13A8BD5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594065" y="4712047"/>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2">
            <a:extLst>
              <a:ext uri="{FF2B5EF4-FFF2-40B4-BE49-F238E27FC236}">
                <a16:creationId xmlns:a16="http://schemas.microsoft.com/office/drawing/2014/main" id="{087E5975-1E2D-975B-8EA1-074341E58FF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515805" y="5235150"/>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2">
            <a:extLst>
              <a:ext uri="{FF2B5EF4-FFF2-40B4-BE49-F238E27FC236}">
                <a16:creationId xmlns:a16="http://schemas.microsoft.com/office/drawing/2014/main" id="{2BDD7826-444D-1C37-2F24-BC4777F572E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750583" y="5058037"/>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2">
            <a:extLst>
              <a:ext uri="{FF2B5EF4-FFF2-40B4-BE49-F238E27FC236}">
                <a16:creationId xmlns:a16="http://schemas.microsoft.com/office/drawing/2014/main" id="{2067172A-2267-6ABF-E5D7-5FA005CA05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1224259" y="4839733"/>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2">
            <a:extLst>
              <a:ext uri="{FF2B5EF4-FFF2-40B4-BE49-F238E27FC236}">
                <a16:creationId xmlns:a16="http://schemas.microsoft.com/office/drawing/2014/main" id="{8677FE22-A01A-6F30-4324-2760719DE41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1491989" y="5132176"/>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2">
            <a:extLst>
              <a:ext uri="{FF2B5EF4-FFF2-40B4-BE49-F238E27FC236}">
                <a16:creationId xmlns:a16="http://schemas.microsoft.com/office/drawing/2014/main" id="{66946E77-FD00-B564-4D48-7BD8265AAB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2146898" y="5235148"/>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2">
            <a:extLst>
              <a:ext uri="{FF2B5EF4-FFF2-40B4-BE49-F238E27FC236}">
                <a16:creationId xmlns:a16="http://schemas.microsoft.com/office/drawing/2014/main" id="{69026608-EFF0-B892-8234-328E89EBD70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1582607" y="4572002"/>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2">
            <a:extLst>
              <a:ext uri="{FF2B5EF4-FFF2-40B4-BE49-F238E27FC236}">
                <a16:creationId xmlns:a16="http://schemas.microsoft.com/office/drawing/2014/main" id="{04952620-6299-E1A9-7351-044F2132776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1982141" y="4946824"/>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6146" name="Picture 2">
            <a:extLst>
              <a:ext uri="{FF2B5EF4-FFF2-40B4-BE49-F238E27FC236}">
                <a16:creationId xmlns:a16="http://schemas.microsoft.com/office/drawing/2014/main" id="{0248D92E-0FE9-1449-5E63-2EC7268071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2192206" y="4695570"/>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6147" name="Picture 2">
            <a:extLst>
              <a:ext uri="{FF2B5EF4-FFF2-40B4-BE49-F238E27FC236}">
                <a16:creationId xmlns:a16="http://schemas.microsoft.com/office/drawing/2014/main" id="{350953C7-546A-A550-3D9D-D09BBADC502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1879168" y="4654381"/>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6148" name="Picture 2">
            <a:extLst>
              <a:ext uri="{FF2B5EF4-FFF2-40B4-BE49-F238E27FC236}">
                <a16:creationId xmlns:a16="http://schemas.microsoft.com/office/drawing/2014/main" id="{4212C8AA-F1F7-D85A-7ECB-391675DC9BA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1825622" y="5226910"/>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6149" name="Picture 2">
            <a:extLst>
              <a:ext uri="{FF2B5EF4-FFF2-40B4-BE49-F238E27FC236}">
                <a16:creationId xmlns:a16="http://schemas.microsoft.com/office/drawing/2014/main" id="{B69D7B2C-5B0F-A0BE-12C9-8BC75217AB4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1541416" y="4868566"/>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6150" name="Picture 2">
            <a:extLst>
              <a:ext uri="{FF2B5EF4-FFF2-40B4-BE49-F238E27FC236}">
                <a16:creationId xmlns:a16="http://schemas.microsoft.com/office/drawing/2014/main" id="{62AB0D2E-FC23-7A59-C107-F0F7F3B553A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400475" y="4979777"/>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6151" name="Picture 2">
            <a:extLst>
              <a:ext uri="{FF2B5EF4-FFF2-40B4-BE49-F238E27FC236}">
                <a16:creationId xmlns:a16="http://schemas.microsoft.com/office/drawing/2014/main" id="{E8DAA735-19EC-A607-DF17-1625D3F428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1026551" y="5086871"/>
            <a:ext cx="252944" cy="262864"/>
          </a:xfrm>
          <a:prstGeom prst="rect">
            <a:avLst/>
          </a:prstGeom>
          <a:noFill/>
          <a:extLst>
            <a:ext uri="{909E8E84-426E-40DD-AFC4-6F175D3DCCD1}">
              <a14:hiddenFill xmlns:a14="http://schemas.microsoft.com/office/drawing/2010/main">
                <a:solidFill>
                  <a:srgbClr val="FFFFFF"/>
                </a:solidFill>
              </a14:hiddenFill>
            </a:ext>
          </a:extLst>
        </p:spPr>
      </p:pic>
      <p:pic>
        <p:nvPicPr>
          <p:cNvPr id="46152" name="Picture 2">
            <a:extLst>
              <a:ext uri="{FF2B5EF4-FFF2-40B4-BE49-F238E27FC236}">
                <a16:creationId xmlns:a16="http://schemas.microsoft.com/office/drawing/2014/main" id="{F9BAE855-CB1E-6DAD-4204-64D304FA0EB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5" t="31667" r="84028" b="53610"/>
          <a:stretch/>
        </p:blipFill>
        <p:spPr bwMode="auto">
          <a:xfrm>
            <a:off x="1244848" y="5280454"/>
            <a:ext cx="252949" cy="2628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8388212"/>
      </p:ext>
    </p:extLst>
  </p:cSld>
  <p:clrMapOvr>
    <a:masterClrMapping/>
  </p:clrMapOvr>
  <mc:AlternateContent xmlns:mc="http://schemas.openxmlformats.org/markup-compatibility/2006" xmlns:p14="http://schemas.microsoft.com/office/powerpoint/2010/main">
    <mc:Choice Requires="p14">
      <p:transition spd="slow" p14:dur="2000" advTm="3471"/>
    </mc:Choice>
    <mc:Fallback xmlns="">
      <p:transition spd="slow" advTm="3471"/>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Rectangle 3"/>
          <p:cNvSpPr>
            <a:spLocks noGrp="1" noChangeArrowheads="1"/>
          </p:cNvSpPr>
          <p:nvPr>
            <p:ph type="body" idx="1"/>
          </p:nvPr>
        </p:nvSpPr>
        <p:spPr>
          <a:xfrm>
            <a:off x="1366837" y="691356"/>
            <a:ext cx="8543925" cy="3436144"/>
          </a:xfrm>
          <a:ln>
            <a:solidFill>
              <a:schemeClr val="tx1"/>
            </a:solidFill>
          </a:ln>
        </p:spPr>
        <p:txBody>
          <a:bodyPr vert="horz" lIns="91440" tIns="45720" rIns="116994" bIns="45720" rtlCol="0">
            <a:normAutofit/>
          </a:bodyPr>
          <a:lstStyle/>
          <a:p>
            <a:pPr marL="382847" indent="-342665">
              <a:buNone/>
            </a:pPr>
            <a:r>
              <a:rPr lang="en-US" sz="2000" b="1" dirty="0"/>
              <a:t>1. Simple P-value correction: Bonferroni</a:t>
            </a:r>
            <a:endParaRPr lang="en-US" sz="2000" dirty="0"/>
          </a:p>
          <a:p>
            <a:pPr marL="382847" indent="-342665">
              <a:buNone/>
            </a:pPr>
            <a:r>
              <a:rPr lang="en-US" sz="2000" dirty="0"/>
              <a:t>If </a:t>
            </a:r>
            <a:r>
              <a:rPr lang="en-US" sz="2000" i="1" dirty="0"/>
              <a:t>M</a:t>
            </a:r>
            <a:r>
              <a:rPr lang="en-US" sz="2000" dirty="0"/>
              <a:t> = # of gene-sets (pathways) tested:</a:t>
            </a:r>
          </a:p>
          <a:p>
            <a:pPr marL="382847" indent="-342665">
              <a:buNone/>
            </a:pPr>
            <a:r>
              <a:rPr lang="en-US" sz="2000" dirty="0"/>
              <a:t>Corrected P-value = </a:t>
            </a:r>
            <a:r>
              <a:rPr lang="en-US" sz="2000" i="1" dirty="0"/>
              <a:t>M</a:t>
            </a:r>
            <a:r>
              <a:rPr lang="en-US" sz="2000" dirty="0"/>
              <a:t> x original P-value</a:t>
            </a:r>
          </a:p>
          <a:p>
            <a:pPr marL="382847" indent="-342665">
              <a:buNone/>
            </a:pPr>
            <a:r>
              <a:rPr lang="en-US" sz="2000" b="1" dirty="0"/>
              <a:t>2. False discovery rate (FDR)</a:t>
            </a:r>
          </a:p>
          <a:p>
            <a:pPr marL="382847" indent="-342665">
              <a:buNone/>
            </a:pPr>
            <a:r>
              <a:rPr lang="en-US" sz="2000" dirty="0">
                <a:solidFill>
                  <a:srgbClr val="FF0000"/>
                </a:solidFill>
              </a:rPr>
              <a:t>FDR</a:t>
            </a:r>
            <a:r>
              <a:rPr lang="en-US" sz="2000" dirty="0"/>
              <a:t> is </a:t>
            </a:r>
            <a:r>
              <a:rPr lang="en-US" sz="2000" i="1" dirty="0"/>
              <a:t>the expected </a:t>
            </a:r>
            <a:r>
              <a:rPr lang="en-US" sz="2000" b="1" i="1" dirty="0"/>
              <a:t>proportion</a:t>
            </a:r>
            <a:r>
              <a:rPr lang="en-US" sz="2000" i="1" dirty="0"/>
              <a:t> of the observed enrichments due to random chance.</a:t>
            </a:r>
          </a:p>
          <a:p>
            <a:r>
              <a:rPr lang="en-US" sz="2000" dirty="0"/>
              <a:t>Typically, </a:t>
            </a:r>
            <a:r>
              <a:rPr lang="en-US" sz="2000" dirty="0">
                <a:solidFill>
                  <a:srgbClr val="FF0000"/>
                </a:solidFill>
              </a:rPr>
              <a:t>FDR</a:t>
            </a:r>
            <a:r>
              <a:rPr lang="en-US" sz="2000" dirty="0"/>
              <a:t> corrections are calculated using the </a:t>
            </a:r>
            <a:r>
              <a:rPr lang="en-US" sz="2000" dirty="0">
                <a:solidFill>
                  <a:srgbClr val="FF0000"/>
                </a:solidFill>
              </a:rPr>
              <a:t>Benjamini-Hochberg</a:t>
            </a:r>
            <a:r>
              <a:rPr lang="en-US" sz="2000" dirty="0"/>
              <a:t> procedure.</a:t>
            </a:r>
          </a:p>
          <a:p>
            <a:r>
              <a:rPr lang="en-US" sz="2000" dirty="0">
                <a:solidFill>
                  <a:srgbClr val="FF0000"/>
                </a:solidFill>
              </a:rPr>
              <a:t>FDR </a:t>
            </a:r>
            <a:r>
              <a:rPr lang="en-US" sz="2000" dirty="0"/>
              <a:t>threshold is often called the “</a:t>
            </a:r>
            <a:r>
              <a:rPr lang="en-US" sz="2000" dirty="0">
                <a:solidFill>
                  <a:srgbClr val="FF0000"/>
                </a:solidFill>
              </a:rPr>
              <a:t>q-value” or “adjusted </a:t>
            </a:r>
            <a:r>
              <a:rPr lang="en-US" sz="2000" dirty="0" err="1">
                <a:solidFill>
                  <a:srgbClr val="FF0000"/>
                </a:solidFill>
              </a:rPr>
              <a:t>pvalue</a:t>
            </a:r>
            <a:r>
              <a:rPr lang="en-US" sz="2000" dirty="0">
                <a:solidFill>
                  <a:srgbClr val="FF0000"/>
                </a:solidFill>
              </a:rPr>
              <a:t>”</a:t>
            </a:r>
            <a:endParaRPr lang="en-US" sz="2000" dirty="0"/>
          </a:p>
        </p:txBody>
      </p:sp>
      <p:sp>
        <p:nvSpPr>
          <p:cNvPr id="4" name="Slide Number Placeholder 3">
            <a:extLst>
              <a:ext uri="{FF2B5EF4-FFF2-40B4-BE49-F238E27FC236}">
                <a16:creationId xmlns:a16="http://schemas.microsoft.com/office/drawing/2014/main" id="{B4D960DF-E938-864B-8C35-C499F374B778}"/>
              </a:ext>
            </a:extLst>
          </p:cNvPr>
          <p:cNvSpPr>
            <a:spLocks noGrp="1"/>
          </p:cNvSpPr>
          <p:nvPr>
            <p:ph type="sldNum" sz="quarter" idx="12"/>
          </p:nvPr>
        </p:nvSpPr>
        <p:spPr/>
        <p:txBody>
          <a:bodyPr/>
          <a:lstStyle/>
          <a:p>
            <a:fld id="{98DDC0CE-AB8E-E941-A89C-F3A04681F3DC}" type="slidenum">
              <a:rPr lang="en-US" smtClean="0"/>
              <a:t>29</a:t>
            </a:fld>
            <a:endParaRPr lang="en-US"/>
          </a:p>
        </p:txBody>
      </p:sp>
      <p:sp>
        <p:nvSpPr>
          <p:cNvPr id="7" name="Rectangle 6">
            <a:extLst>
              <a:ext uri="{FF2B5EF4-FFF2-40B4-BE49-F238E27FC236}">
                <a16:creationId xmlns:a16="http://schemas.microsoft.com/office/drawing/2014/main" id="{78544BE7-8760-B44F-8056-522660ED29D7}"/>
              </a:ext>
            </a:extLst>
          </p:cNvPr>
          <p:cNvSpPr/>
          <p:nvPr/>
        </p:nvSpPr>
        <p:spPr>
          <a:xfrm>
            <a:off x="2222670" y="106582"/>
            <a:ext cx="7576433" cy="584775"/>
          </a:xfrm>
          <a:prstGeom prst="rect">
            <a:avLst/>
          </a:prstGeom>
        </p:spPr>
        <p:txBody>
          <a:bodyPr wrap="none">
            <a:spAutoFit/>
          </a:bodyPr>
          <a:lstStyle/>
          <a:p>
            <a:r>
              <a:rPr lang="en-US" sz="3200" dirty="0">
                <a:solidFill>
                  <a:srgbClr val="FF0000"/>
                </a:solidFill>
              </a:rPr>
              <a:t>Correction for Multiple Hypothesis Testing</a:t>
            </a:r>
          </a:p>
        </p:txBody>
      </p:sp>
      <p:cxnSp>
        <p:nvCxnSpPr>
          <p:cNvPr id="9" name="Straight Arrow Connector 8">
            <a:extLst>
              <a:ext uri="{FF2B5EF4-FFF2-40B4-BE49-F238E27FC236}">
                <a16:creationId xmlns:a16="http://schemas.microsoft.com/office/drawing/2014/main" id="{3AC1755E-B71A-4B4B-AF30-C89950B46EC8}"/>
              </a:ext>
            </a:extLst>
          </p:cNvPr>
          <p:cNvCxnSpPr>
            <a:cxnSpLocks/>
          </p:cNvCxnSpPr>
          <p:nvPr/>
        </p:nvCxnSpPr>
        <p:spPr>
          <a:xfrm>
            <a:off x="8641117" y="3573320"/>
            <a:ext cx="0" cy="39716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C8CB90A5-3444-D14E-A7FF-4D4AFDD437F2}"/>
              </a:ext>
            </a:extLst>
          </p:cNvPr>
          <p:cNvPicPr>
            <a:picLocks noChangeAspect="1"/>
          </p:cNvPicPr>
          <p:nvPr/>
        </p:nvPicPr>
        <p:blipFill rotWithShape="1">
          <a:blip r:embed="rId3"/>
          <a:srcRect b="26758"/>
          <a:stretch/>
        </p:blipFill>
        <p:spPr>
          <a:xfrm>
            <a:off x="2396835" y="4292613"/>
            <a:ext cx="6701481" cy="2017546"/>
          </a:xfrm>
          <a:prstGeom prst="rect">
            <a:avLst/>
          </a:prstGeom>
        </p:spPr>
      </p:pic>
      <p:sp>
        <p:nvSpPr>
          <p:cNvPr id="8" name="Freeform 7">
            <a:extLst>
              <a:ext uri="{FF2B5EF4-FFF2-40B4-BE49-F238E27FC236}">
                <a16:creationId xmlns:a16="http://schemas.microsoft.com/office/drawing/2014/main" id="{D68BB102-B361-F54D-96A4-3249F3CF7DE6}"/>
              </a:ext>
            </a:extLst>
          </p:cNvPr>
          <p:cNvSpPr/>
          <p:nvPr/>
        </p:nvSpPr>
        <p:spPr>
          <a:xfrm>
            <a:off x="8196965" y="4039466"/>
            <a:ext cx="1054100" cy="2603500"/>
          </a:xfrm>
          <a:custGeom>
            <a:avLst/>
            <a:gdLst>
              <a:gd name="connsiteX0" fmla="*/ 812800 w 914400"/>
              <a:gd name="connsiteY0" fmla="*/ 114300 h 2374900"/>
              <a:gd name="connsiteX1" fmla="*/ 723900 w 914400"/>
              <a:gd name="connsiteY1" fmla="*/ 76200 h 2374900"/>
              <a:gd name="connsiteX2" fmla="*/ 685800 w 914400"/>
              <a:gd name="connsiteY2" fmla="*/ 50800 h 2374900"/>
              <a:gd name="connsiteX3" fmla="*/ 647700 w 914400"/>
              <a:gd name="connsiteY3" fmla="*/ 38100 h 2374900"/>
              <a:gd name="connsiteX4" fmla="*/ 571500 w 914400"/>
              <a:gd name="connsiteY4" fmla="*/ 0 h 2374900"/>
              <a:gd name="connsiteX5" fmla="*/ 368300 w 914400"/>
              <a:gd name="connsiteY5" fmla="*/ 12700 h 2374900"/>
              <a:gd name="connsiteX6" fmla="*/ 330200 w 914400"/>
              <a:gd name="connsiteY6" fmla="*/ 25400 h 2374900"/>
              <a:gd name="connsiteX7" fmla="*/ 254000 w 914400"/>
              <a:gd name="connsiteY7" fmla="*/ 76200 h 2374900"/>
              <a:gd name="connsiteX8" fmla="*/ 190500 w 914400"/>
              <a:gd name="connsiteY8" fmla="*/ 152400 h 2374900"/>
              <a:gd name="connsiteX9" fmla="*/ 165100 w 914400"/>
              <a:gd name="connsiteY9" fmla="*/ 190500 h 2374900"/>
              <a:gd name="connsiteX10" fmla="*/ 101600 w 914400"/>
              <a:gd name="connsiteY10" fmla="*/ 266700 h 2374900"/>
              <a:gd name="connsiteX11" fmla="*/ 88900 w 914400"/>
              <a:gd name="connsiteY11" fmla="*/ 304800 h 2374900"/>
              <a:gd name="connsiteX12" fmla="*/ 63500 w 914400"/>
              <a:gd name="connsiteY12" fmla="*/ 342900 h 2374900"/>
              <a:gd name="connsiteX13" fmla="*/ 38100 w 914400"/>
              <a:gd name="connsiteY13" fmla="*/ 419100 h 2374900"/>
              <a:gd name="connsiteX14" fmla="*/ 50800 w 914400"/>
              <a:gd name="connsiteY14" fmla="*/ 1270000 h 2374900"/>
              <a:gd name="connsiteX15" fmla="*/ 25400 w 914400"/>
              <a:gd name="connsiteY15" fmla="*/ 1320800 h 2374900"/>
              <a:gd name="connsiteX16" fmla="*/ 0 w 914400"/>
              <a:gd name="connsiteY16" fmla="*/ 1549400 h 2374900"/>
              <a:gd name="connsiteX17" fmla="*/ 12700 w 914400"/>
              <a:gd name="connsiteY17" fmla="*/ 1981200 h 2374900"/>
              <a:gd name="connsiteX18" fmla="*/ 38100 w 914400"/>
              <a:gd name="connsiteY18" fmla="*/ 2057400 h 2374900"/>
              <a:gd name="connsiteX19" fmla="*/ 101600 w 914400"/>
              <a:gd name="connsiteY19" fmla="*/ 2247900 h 2374900"/>
              <a:gd name="connsiteX20" fmla="*/ 139700 w 914400"/>
              <a:gd name="connsiteY20" fmla="*/ 2324100 h 2374900"/>
              <a:gd name="connsiteX21" fmla="*/ 177800 w 914400"/>
              <a:gd name="connsiteY21" fmla="*/ 2336800 h 2374900"/>
              <a:gd name="connsiteX22" fmla="*/ 266700 w 914400"/>
              <a:gd name="connsiteY22" fmla="*/ 2374900 h 2374900"/>
              <a:gd name="connsiteX23" fmla="*/ 635000 w 914400"/>
              <a:gd name="connsiteY23" fmla="*/ 2362200 h 2374900"/>
              <a:gd name="connsiteX24" fmla="*/ 749300 w 914400"/>
              <a:gd name="connsiteY24" fmla="*/ 2298700 h 2374900"/>
              <a:gd name="connsiteX25" fmla="*/ 787400 w 914400"/>
              <a:gd name="connsiteY25" fmla="*/ 2273300 h 2374900"/>
              <a:gd name="connsiteX26" fmla="*/ 825500 w 914400"/>
              <a:gd name="connsiteY26" fmla="*/ 2247900 h 2374900"/>
              <a:gd name="connsiteX27" fmla="*/ 850900 w 914400"/>
              <a:gd name="connsiteY27" fmla="*/ 2209800 h 2374900"/>
              <a:gd name="connsiteX28" fmla="*/ 876300 w 914400"/>
              <a:gd name="connsiteY28" fmla="*/ 2120900 h 2374900"/>
              <a:gd name="connsiteX29" fmla="*/ 876300 w 914400"/>
              <a:gd name="connsiteY29" fmla="*/ 1409700 h 2374900"/>
              <a:gd name="connsiteX30" fmla="*/ 889000 w 914400"/>
              <a:gd name="connsiteY30" fmla="*/ 1371600 h 2374900"/>
              <a:gd name="connsiteX31" fmla="*/ 914400 w 914400"/>
              <a:gd name="connsiteY31" fmla="*/ 1206500 h 2374900"/>
              <a:gd name="connsiteX32" fmla="*/ 901700 w 914400"/>
              <a:gd name="connsiteY32" fmla="*/ 939800 h 2374900"/>
              <a:gd name="connsiteX33" fmla="*/ 889000 w 914400"/>
              <a:gd name="connsiteY33" fmla="*/ 901700 h 2374900"/>
              <a:gd name="connsiteX34" fmla="*/ 863600 w 914400"/>
              <a:gd name="connsiteY34" fmla="*/ 711200 h 2374900"/>
              <a:gd name="connsiteX35" fmla="*/ 838200 w 914400"/>
              <a:gd name="connsiteY35" fmla="*/ 304800 h 2374900"/>
              <a:gd name="connsiteX36" fmla="*/ 812800 w 914400"/>
              <a:gd name="connsiteY36" fmla="*/ 177800 h 2374900"/>
              <a:gd name="connsiteX37" fmla="*/ 812800 w 914400"/>
              <a:gd name="connsiteY37" fmla="*/ 114300 h 237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914400" h="2374900">
                <a:moveTo>
                  <a:pt x="812800" y="114300"/>
                </a:moveTo>
                <a:cubicBezTo>
                  <a:pt x="797983" y="97367"/>
                  <a:pt x="752736" y="90618"/>
                  <a:pt x="723900" y="76200"/>
                </a:cubicBezTo>
                <a:cubicBezTo>
                  <a:pt x="710248" y="69374"/>
                  <a:pt x="699452" y="57626"/>
                  <a:pt x="685800" y="50800"/>
                </a:cubicBezTo>
                <a:cubicBezTo>
                  <a:pt x="673826" y="44813"/>
                  <a:pt x="659674" y="44087"/>
                  <a:pt x="647700" y="38100"/>
                </a:cubicBezTo>
                <a:cubicBezTo>
                  <a:pt x="549223" y="-11139"/>
                  <a:pt x="667265" y="31922"/>
                  <a:pt x="571500" y="0"/>
                </a:cubicBezTo>
                <a:cubicBezTo>
                  <a:pt x="503767" y="4233"/>
                  <a:pt x="435793" y="5596"/>
                  <a:pt x="368300" y="12700"/>
                </a:cubicBezTo>
                <a:cubicBezTo>
                  <a:pt x="354987" y="14101"/>
                  <a:pt x="341902" y="18899"/>
                  <a:pt x="330200" y="25400"/>
                </a:cubicBezTo>
                <a:cubicBezTo>
                  <a:pt x="303515" y="40225"/>
                  <a:pt x="254000" y="76200"/>
                  <a:pt x="254000" y="76200"/>
                </a:cubicBezTo>
                <a:cubicBezTo>
                  <a:pt x="190937" y="170795"/>
                  <a:pt x="271988" y="54614"/>
                  <a:pt x="190500" y="152400"/>
                </a:cubicBezTo>
                <a:cubicBezTo>
                  <a:pt x="180729" y="164126"/>
                  <a:pt x="174871" y="178774"/>
                  <a:pt x="165100" y="190500"/>
                </a:cubicBezTo>
                <a:cubicBezTo>
                  <a:pt x="129991" y="232631"/>
                  <a:pt x="125249" y="219402"/>
                  <a:pt x="101600" y="266700"/>
                </a:cubicBezTo>
                <a:cubicBezTo>
                  <a:pt x="95613" y="278674"/>
                  <a:pt x="94887" y="292826"/>
                  <a:pt x="88900" y="304800"/>
                </a:cubicBezTo>
                <a:cubicBezTo>
                  <a:pt x="82074" y="318452"/>
                  <a:pt x="69699" y="328952"/>
                  <a:pt x="63500" y="342900"/>
                </a:cubicBezTo>
                <a:cubicBezTo>
                  <a:pt x="52626" y="367366"/>
                  <a:pt x="38100" y="419100"/>
                  <a:pt x="38100" y="419100"/>
                </a:cubicBezTo>
                <a:cubicBezTo>
                  <a:pt x="42333" y="702733"/>
                  <a:pt x="54795" y="986363"/>
                  <a:pt x="50800" y="1270000"/>
                </a:cubicBezTo>
                <a:cubicBezTo>
                  <a:pt x="50533" y="1288930"/>
                  <a:pt x="30381" y="1302535"/>
                  <a:pt x="25400" y="1320800"/>
                </a:cubicBezTo>
                <a:cubicBezTo>
                  <a:pt x="14866" y="1359425"/>
                  <a:pt x="1698" y="1530726"/>
                  <a:pt x="0" y="1549400"/>
                </a:cubicBezTo>
                <a:cubicBezTo>
                  <a:pt x="4233" y="1693333"/>
                  <a:pt x="1931" y="1837608"/>
                  <a:pt x="12700" y="1981200"/>
                </a:cubicBezTo>
                <a:cubicBezTo>
                  <a:pt x="14702" y="2007899"/>
                  <a:pt x="29633" y="2032000"/>
                  <a:pt x="38100" y="2057400"/>
                </a:cubicBezTo>
                <a:lnTo>
                  <a:pt x="101600" y="2247900"/>
                </a:lnTo>
                <a:cubicBezTo>
                  <a:pt x="109966" y="2272999"/>
                  <a:pt x="117319" y="2306195"/>
                  <a:pt x="139700" y="2324100"/>
                </a:cubicBezTo>
                <a:cubicBezTo>
                  <a:pt x="150153" y="2332463"/>
                  <a:pt x="165826" y="2330813"/>
                  <a:pt x="177800" y="2336800"/>
                </a:cubicBezTo>
                <a:cubicBezTo>
                  <a:pt x="265505" y="2380653"/>
                  <a:pt x="160974" y="2348469"/>
                  <a:pt x="266700" y="2374900"/>
                </a:cubicBezTo>
                <a:cubicBezTo>
                  <a:pt x="389467" y="2370667"/>
                  <a:pt x="512400" y="2369863"/>
                  <a:pt x="635000" y="2362200"/>
                </a:cubicBezTo>
                <a:cubicBezTo>
                  <a:pt x="671999" y="2359888"/>
                  <a:pt x="730512" y="2311225"/>
                  <a:pt x="749300" y="2298700"/>
                </a:cubicBezTo>
                <a:lnTo>
                  <a:pt x="787400" y="2273300"/>
                </a:lnTo>
                <a:lnTo>
                  <a:pt x="825500" y="2247900"/>
                </a:lnTo>
                <a:cubicBezTo>
                  <a:pt x="833967" y="2235200"/>
                  <a:pt x="844074" y="2223452"/>
                  <a:pt x="850900" y="2209800"/>
                </a:cubicBezTo>
                <a:cubicBezTo>
                  <a:pt x="860010" y="2191580"/>
                  <a:pt x="872231" y="2137176"/>
                  <a:pt x="876300" y="2120900"/>
                </a:cubicBezTo>
                <a:cubicBezTo>
                  <a:pt x="869529" y="1850069"/>
                  <a:pt x="849979" y="1659751"/>
                  <a:pt x="876300" y="1409700"/>
                </a:cubicBezTo>
                <a:cubicBezTo>
                  <a:pt x="877701" y="1396387"/>
                  <a:pt x="885753" y="1384587"/>
                  <a:pt x="889000" y="1371600"/>
                </a:cubicBezTo>
                <a:cubicBezTo>
                  <a:pt x="903545" y="1313420"/>
                  <a:pt x="906689" y="1268192"/>
                  <a:pt x="914400" y="1206500"/>
                </a:cubicBezTo>
                <a:cubicBezTo>
                  <a:pt x="910167" y="1117600"/>
                  <a:pt x="909091" y="1028493"/>
                  <a:pt x="901700" y="939800"/>
                </a:cubicBezTo>
                <a:cubicBezTo>
                  <a:pt x="900588" y="926459"/>
                  <a:pt x="891904" y="914768"/>
                  <a:pt x="889000" y="901700"/>
                </a:cubicBezTo>
                <a:cubicBezTo>
                  <a:pt x="876332" y="844694"/>
                  <a:pt x="869714" y="766228"/>
                  <a:pt x="863600" y="711200"/>
                </a:cubicBezTo>
                <a:cubicBezTo>
                  <a:pt x="853915" y="478771"/>
                  <a:pt x="862024" y="471567"/>
                  <a:pt x="838200" y="304800"/>
                </a:cubicBezTo>
                <a:cubicBezTo>
                  <a:pt x="831072" y="254902"/>
                  <a:pt x="826024" y="224083"/>
                  <a:pt x="812800" y="177800"/>
                </a:cubicBezTo>
                <a:cubicBezTo>
                  <a:pt x="809122" y="164928"/>
                  <a:pt x="827617" y="131233"/>
                  <a:pt x="812800" y="114300"/>
                </a:cubicBezTo>
                <a:close/>
              </a:path>
            </a:pathLst>
          </a:cu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621B6C80-C596-FF4C-BA1D-7AA6360E121B}"/>
              </a:ext>
            </a:extLst>
          </p:cNvPr>
          <p:cNvSpPr txBox="1"/>
          <p:nvPr/>
        </p:nvSpPr>
        <p:spPr>
          <a:xfrm>
            <a:off x="9435926" y="4668854"/>
            <a:ext cx="1511474" cy="1754326"/>
          </a:xfrm>
          <a:prstGeom prst="rect">
            <a:avLst/>
          </a:prstGeom>
          <a:noFill/>
        </p:spPr>
        <p:txBody>
          <a:bodyPr wrap="square" rtlCol="0">
            <a:spAutoFit/>
          </a:bodyPr>
          <a:lstStyle/>
          <a:p>
            <a:r>
              <a:rPr lang="en-US" dirty="0"/>
              <a:t>Extract the pathways</a:t>
            </a:r>
          </a:p>
          <a:p>
            <a:r>
              <a:rPr lang="en-US" dirty="0"/>
              <a:t>that are significant at FDR 0.05 or less</a:t>
            </a:r>
          </a:p>
        </p:txBody>
      </p:sp>
      <p:sp>
        <p:nvSpPr>
          <p:cNvPr id="5" name="Rectangle 4">
            <a:extLst>
              <a:ext uri="{FF2B5EF4-FFF2-40B4-BE49-F238E27FC236}">
                <a16:creationId xmlns:a16="http://schemas.microsoft.com/office/drawing/2014/main" id="{3A301295-F833-1024-5759-98601B881CD5}"/>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15675792"/>
      </p:ext>
    </p:extLst>
  </p:cSld>
  <p:clrMapOvr>
    <a:masterClrMapping/>
  </p:clrMapOvr>
  <p:transition advTm="1007"/>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5C3E3F4-D33F-9E47-9B49-C9BD992F6AE7}"/>
              </a:ext>
            </a:extLst>
          </p:cNvPr>
          <p:cNvSpPr txBox="1"/>
          <p:nvPr/>
        </p:nvSpPr>
        <p:spPr>
          <a:xfrm>
            <a:off x="3955324" y="594576"/>
            <a:ext cx="3817520" cy="575992"/>
          </a:xfrm>
          <a:prstGeom prst="rect">
            <a:avLst/>
          </a:prstGeom>
          <a:noFill/>
        </p:spPr>
        <p:txBody>
          <a:bodyPr wrap="none" rtlCol="0">
            <a:spAutoFit/>
          </a:bodyPr>
          <a:lstStyle/>
          <a:p>
            <a:pPr algn="ctr"/>
            <a:r>
              <a:rPr lang="en-US" sz="3143" b="1" dirty="0"/>
              <a:t>Learning Objectives</a:t>
            </a:r>
          </a:p>
        </p:txBody>
      </p:sp>
      <p:sp>
        <p:nvSpPr>
          <p:cNvPr id="5" name="TextBox 4">
            <a:extLst>
              <a:ext uri="{FF2B5EF4-FFF2-40B4-BE49-F238E27FC236}">
                <a16:creationId xmlns:a16="http://schemas.microsoft.com/office/drawing/2014/main" id="{587ED0C7-EF83-E04B-8129-CE7E2427D176}"/>
              </a:ext>
            </a:extLst>
          </p:cNvPr>
          <p:cNvSpPr txBox="1"/>
          <p:nvPr/>
        </p:nvSpPr>
        <p:spPr>
          <a:xfrm>
            <a:off x="2103707" y="1507529"/>
            <a:ext cx="8264256" cy="3257302"/>
          </a:xfrm>
          <a:prstGeom prst="rect">
            <a:avLst/>
          </a:prstGeom>
          <a:noFill/>
        </p:spPr>
        <p:txBody>
          <a:bodyPr wrap="square" rtlCol="0">
            <a:spAutoFit/>
          </a:bodyPr>
          <a:lstStyle/>
          <a:p>
            <a:pPr marL="408222" indent="-408222">
              <a:buFont typeface="Arial" panose="020B0604020202020204" pitchFamily="34" charset="0"/>
              <a:buChar char="•"/>
            </a:pPr>
            <a:r>
              <a:rPr lang="en-US" sz="2571" dirty="0"/>
              <a:t>Be able to understand:</a:t>
            </a:r>
          </a:p>
          <a:p>
            <a:endParaRPr lang="en-US" sz="2571" dirty="0"/>
          </a:p>
          <a:p>
            <a:pPr marL="810504" lvl="1" indent="-408222">
              <a:buFont typeface="Arial" panose="020B0604020202020204" pitchFamily="34" charset="0"/>
              <a:buChar char="•"/>
            </a:pPr>
            <a:r>
              <a:rPr lang="en-US" sz="2571" dirty="0"/>
              <a:t> the main goal of pathway enrichment analysis</a:t>
            </a:r>
          </a:p>
          <a:p>
            <a:pPr marL="810504" lvl="1" indent="-408222">
              <a:buFont typeface="Arial" panose="020B0604020202020204" pitchFamily="34" charset="0"/>
              <a:buChar char="•"/>
            </a:pPr>
            <a:r>
              <a:rPr lang="en-US" sz="2571" dirty="0"/>
              <a:t> the general workflow of pathways enrichment analysis (what is the step1 (input data) and what is the output?)</a:t>
            </a:r>
          </a:p>
          <a:p>
            <a:pPr marL="810504" lvl="1" indent="-408222">
              <a:buFont typeface="Arial" panose="020B0604020202020204" pitchFamily="34" charset="0"/>
              <a:buChar char="•"/>
            </a:pPr>
            <a:r>
              <a:rPr lang="en-US" sz="2571" dirty="0"/>
              <a:t>the advantages of pathway enrichment analysis</a:t>
            </a:r>
          </a:p>
          <a:p>
            <a:endParaRPr lang="en-US" sz="2571" dirty="0"/>
          </a:p>
        </p:txBody>
      </p:sp>
      <p:sp>
        <p:nvSpPr>
          <p:cNvPr id="6" name="Slide Number Placeholder 5">
            <a:extLst>
              <a:ext uri="{FF2B5EF4-FFF2-40B4-BE49-F238E27FC236}">
                <a16:creationId xmlns:a16="http://schemas.microsoft.com/office/drawing/2014/main" id="{2778FE62-77F9-1F45-81B6-EBBA386FF7F4}"/>
              </a:ext>
            </a:extLst>
          </p:cNvPr>
          <p:cNvSpPr>
            <a:spLocks noGrp="1"/>
          </p:cNvSpPr>
          <p:nvPr>
            <p:ph type="sldNum" sz="quarter" idx="12"/>
          </p:nvPr>
        </p:nvSpPr>
        <p:spPr/>
        <p:txBody>
          <a:bodyPr/>
          <a:lstStyle/>
          <a:p>
            <a:fld id="{98DDC0CE-AB8E-E941-A89C-F3A04681F3DC}" type="slidenum">
              <a:rPr lang="en-US" smtClean="0"/>
              <a:t>3</a:t>
            </a:fld>
            <a:endParaRPr lang="en-US"/>
          </a:p>
        </p:txBody>
      </p:sp>
      <p:sp>
        <p:nvSpPr>
          <p:cNvPr id="2" name="TextBox 1">
            <a:extLst>
              <a:ext uri="{FF2B5EF4-FFF2-40B4-BE49-F238E27FC236}">
                <a16:creationId xmlns:a16="http://schemas.microsoft.com/office/drawing/2014/main" id="{2F252EF7-EFA8-244B-937A-9BB49DF99C3E}"/>
              </a:ext>
            </a:extLst>
          </p:cNvPr>
          <p:cNvSpPr txBox="1"/>
          <p:nvPr/>
        </p:nvSpPr>
        <p:spPr>
          <a:xfrm>
            <a:off x="1497230" y="5112696"/>
            <a:ext cx="10018512" cy="461665"/>
          </a:xfrm>
          <a:prstGeom prst="rect">
            <a:avLst/>
          </a:prstGeom>
          <a:noFill/>
        </p:spPr>
        <p:txBody>
          <a:bodyPr wrap="none" rtlCol="0">
            <a:spAutoFit/>
          </a:bodyPr>
          <a:lstStyle/>
          <a:p>
            <a:r>
              <a:rPr lang="en-US" sz="2400" dirty="0"/>
              <a:t>Why are we applying pathway enrichment analysis and what are the steps?</a:t>
            </a:r>
          </a:p>
        </p:txBody>
      </p:sp>
      <p:sp>
        <p:nvSpPr>
          <p:cNvPr id="7" name="Rectangle 6">
            <a:extLst>
              <a:ext uri="{FF2B5EF4-FFF2-40B4-BE49-F238E27FC236}">
                <a16:creationId xmlns:a16="http://schemas.microsoft.com/office/drawing/2014/main" id="{C2597DDA-1B58-1E10-FEA7-42A747FD1231}"/>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1589988725"/>
      </p:ext>
    </p:extLst>
  </p:cSld>
  <p:clrMapOvr>
    <a:masterClrMapping/>
  </p:clrMapOvr>
  <mc:AlternateContent xmlns:mc="http://schemas.openxmlformats.org/markup-compatibility/2006" xmlns:p14="http://schemas.microsoft.com/office/powerpoint/2010/main">
    <mc:Choice Requires="p14">
      <p:transition spd="slow" p14:dur="2000" advTm="24560"/>
    </mc:Choice>
    <mc:Fallback xmlns="">
      <p:transition spd="slow" advTm="2456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BCAFE-FC67-ED49-A538-1D56F1EF5C34}"/>
              </a:ext>
            </a:extLst>
          </p:cNvPr>
          <p:cNvSpPr>
            <a:spLocks noGrp="1"/>
          </p:cNvSpPr>
          <p:nvPr>
            <p:ph type="title"/>
          </p:nvPr>
        </p:nvSpPr>
        <p:spPr>
          <a:xfrm>
            <a:off x="1961825" y="1993511"/>
            <a:ext cx="8543925" cy="1325563"/>
          </a:xfrm>
          <a:ln>
            <a:solidFill>
              <a:schemeClr val="tx1"/>
            </a:solidFill>
          </a:ln>
        </p:spPr>
        <p:txBody>
          <a:bodyPr/>
          <a:lstStyle/>
          <a:p>
            <a:pPr algn="ctr"/>
            <a:r>
              <a:rPr lang="en-US" dirty="0"/>
              <a:t>Frequently mutated genes</a:t>
            </a:r>
          </a:p>
        </p:txBody>
      </p:sp>
      <p:sp>
        <p:nvSpPr>
          <p:cNvPr id="4" name="Slide Number Placeholder 3">
            <a:extLst>
              <a:ext uri="{FF2B5EF4-FFF2-40B4-BE49-F238E27FC236}">
                <a16:creationId xmlns:a16="http://schemas.microsoft.com/office/drawing/2014/main" id="{9672A824-768F-FC43-90E8-4FF49BE47FAA}"/>
              </a:ext>
            </a:extLst>
          </p:cNvPr>
          <p:cNvSpPr>
            <a:spLocks noGrp="1"/>
          </p:cNvSpPr>
          <p:nvPr>
            <p:ph type="sldNum" sz="quarter" idx="12"/>
          </p:nvPr>
        </p:nvSpPr>
        <p:spPr/>
        <p:txBody>
          <a:bodyPr/>
          <a:lstStyle/>
          <a:p>
            <a:fld id="{98DDC0CE-AB8E-E941-A89C-F3A04681F3DC}" type="slidenum">
              <a:rPr lang="en-US" smtClean="0"/>
              <a:t>30</a:t>
            </a:fld>
            <a:endParaRPr lang="en-US"/>
          </a:p>
        </p:txBody>
      </p:sp>
      <p:sp>
        <p:nvSpPr>
          <p:cNvPr id="3" name="TextBox 2">
            <a:extLst>
              <a:ext uri="{FF2B5EF4-FFF2-40B4-BE49-F238E27FC236}">
                <a16:creationId xmlns:a16="http://schemas.microsoft.com/office/drawing/2014/main" id="{FF6171BE-556A-594D-878D-0B6665A52B14}"/>
              </a:ext>
            </a:extLst>
          </p:cNvPr>
          <p:cNvSpPr txBox="1"/>
          <p:nvPr/>
        </p:nvSpPr>
        <p:spPr>
          <a:xfrm>
            <a:off x="3558574" y="794404"/>
            <a:ext cx="5428666" cy="477054"/>
          </a:xfrm>
          <a:prstGeom prst="rect">
            <a:avLst/>
          </a:prstGeom>
          <a:noFill/>
        </p:spPr>
        <p:txBody>
          <a:bodyPr wrap="none" rtlCol="0">
            <a:spAutoFit/>
          </a:bodyPr>
          <a:lstStyle/>
          <a:p>
            <a:r>
              <a:rPr lang="en-US" sz="2500" dirty="0">
                <a:highlight>
                  <a:srgbClr val="FFFF00"/>
                </a:highlight>
              </a:rPr>
              <a:t>EXAMPLE WITH A DEFINED GENE LIST</a:t>
            </a:r>
          </a:p>
        </p:txBody>
      </p:sp>
      <p:sp>
        <p:nvSpPr>
          <p:cNvPr id="6" name="Rectangle 5">
            <a:extLst>
              <a:ext uri="{FF2B5EF4-FFF2-40B4-BE49-F238E27FC236}">
                <a16:creationId xmlns:a16="http://schemas.microsoft.com/office/drawing/2014/main" id="{CA6E6381-A4CF-3992-D22C-36CECC7B50B0}"/>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4219990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website&#10;&#10;AI-generated content may be incorrect.">
            <a:extLst>
              <a:ext uri="{FF2B5EF4-FFF2-40B4-BE49-F238E27FC236}">
                <a16:creationId xmlns:a16="http://schemas.microsoft.com/office/drawing/2014/main" id="{7CDF7B48-2E5F-C1B5-B73A-23F44E9BB620}"/>
              </a:ext>
            </a:extLst>
          </p:cNvPr>
          <p:cNvPicPr>
            <a:picLocks noChangeAspect="1"/>
          </p:cNvPicPr>
          <p:nvPr/>
        </p:nvPicPr>
        <p:blipFill>
          <a:blip r:embed="rId2"/>
          <a:stretch>
            <a:fillRect/>
          </a:stretch>
        </p:blipFill>
        <p:spPr>
          <a:xfrm>
            <a:off x="928254" y="476252"/>
            <a:ext cx="10360049" cy="5550475"/>
          </a:xfrm>
          <a:prstGeom prst="rect">
            <a:avLst/>
          </a:prstGeom>
          <a:ln>
            <a:solidFill>
              <a:schemeClr val="tx1"/>
            </a:solidFill>
          </a:ln>
        </p:spPr>
      </p:pic>
      <p:sp>
        <p:nvSpPr>
          <p:cNvPr id="7" name="Rectangle 6">
            <a:extLst>
              <a:ext uri="{FF2B5EF4-FFF2-40B4-BE49-F238E27FC236}">
                <a16:creationId xmlns:a16="http://schemas.microsoft.com/office/drawing/2014/main" id="{144156A3-A874-A336-D88F-E7B7A7A157FD}"/>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0372621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hart of cancer type&#10;&#10;AI-generated content may be incorrect.">
            <a:extLst>
              <a:ext uri="{FF2B5EF4-FFF2-40B4-BE49-F238E27FC236}">
                <a16:creationId xmlns:a16="http://schemas.microsoft.com/office/drawing/2014/main" id="{9429F32D-7BCC-3287-76FF-4A42E1CA9175}"/>
              </a:ext>
            </a:extLst>
          </p:cNvPr>
          <p:cNvPicPr>
            <a:picLocks noChangeAspect="1"/>
          </p:cNvPicPr>
          <p:nvPr/>
        </p:nvPicPr>
        <p:blipFill>
          <a:blip r:embed="rId3"/>
          <a:stretch>
            <a:fillRect/>
          </a:stretch>
        </p:blipFill>
        <p:spPr>
          <a:xfrm>
            <a:off x="1679464" y="512618"/>
            <a:ext cx="9439622" cy="5888182"/>
          </a:xfrm>
          <a:prstGeom prst="rect">
            <a:avLst/>
          </a:prstGeom>
        </p:spPr>
      </p:pic>
      <p:sp>
        <p:nvSpPr>
          <p:cNvPr id="7" name="Rectangle 6">
            <a:extLst>
              <a:ext uri="{FF2B5EF4-FFF2-40B4-BE49-F238E27FC236}">
                <a16:creationId xmlns:a16="http://schemas.microsoft.com/office/drawing/2014/main" id="{EF677EBF-8817-8818-BDC7-E91FEF9665B8}"/>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pic>
        <p:nvPicPr>
          <p:cNvPr id="1026" name="Picture 2" descr="figure 1">
            <a:extLst>
              <a:ext uri="{FF2B5EF4-FFF2-40B4-BE49-F238E27FC236}">
                <a16:creationId xmlns:a16="http://schemas.microsoft.com/office/drawing/2014/main" id="{46A545AE-2E52-F188-EE19-63EA3A55ACC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44368"/>
          <a:stretch/>
        </p:blipFill>
        <p:spPr bwMode="auto">
          <a:xfrm>
            <a:off x="2362037" y="1902372"/>
            <a:ext cx="3944170" cy="4061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06768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CB676828-83F4-BA82-348C-76DABF784E71}"/>
              </a:ext>
            </a:extLst>
          </p:cNvPr>
          <p:cNvPicPr>
            <a:picLocks noChangeAspect="1"/>
          </p:cNvPicPr>
          <p:nvPr/>
        </p:nvPicPr>
        <p:blipFill>
          <a:blip r:embed="rId3"/>
          <a:stretch>
            <a:fillRect/>
          </a:stretch>
        </p:blipFill>
        <p:spPr>
          <a:xfrm>
            <a:off x="1245679" y="554181"/>
            <a:ext cx="9223651" cy="5763491"/>
          </a:xfrm>
          <a:prstGeom prst="rect">
            <a:avLst/>
          </a:prstGeom>
        </p:spPr>
      </p:pic>
      <p:sp>
        <p:nvSpPr>
          <p:cNvPr id="7" name="Rectangle 6">
            <a:extLst>
              <a:ext uri="{FF2B5EF4-FFF2-40B4-BE49-F238E27FC236}">
                <a16:creationId xmlns:a16="http://schemas.microsoft.com/office/drawing/2014/main" id="{94DF1EFB-C021-A0B6-FE47-1FC894101946}"/>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
        <p:nvSpPr>
          <p:cNvPr id="2" name="TextBox 1">
            <a:extLst>
              <a:ext uri="{FF2B5EF4-FFF2-40B4-BE49-F238E27FC236}">
                <a16:creationId xmlns:a16="http://schemas.microsoft.com/office/drawing/2014/main" id="{DDB3C2B6-0D91-22AF-F643-C00940E032FE}"/>
              </a:ext>
            </a:extLst>
          </p:cNvPr>
          <p:cNvSpPr txBox="1"/>
          <p:nvPr/>
        </p:nvSpPr>
        <p:spPr>
          <a:xfrm>
            <a:off x="5013434" y="0"/>
            <a:ext cx="1671227" cy="553998"/>
          </a:xfrm>
          <a:prstGeom prst="rect">
            <a:avLst/>
          </a:prstGeom>
          <a:noFill/>
        </p:spPr>
        <p:txBody>
          <a:bodyPr wrap="none" rtlCol="0">
            <a:spAutoFit/>
          </a:bodyPr>
          <a:lstStyle/>
          <a:p>
            <a:r>
              <a:rPr lang="en-US" sz="3000" dirty="0" err="1"/>
              <a:t>g:Profiler</a:t>
            </a:r>
            <a:endParaRPr lang="en-US" sz="3000" dirty="0"/>
          </a:p>
        </p:txBody>
      </p:sp>
    </p:spTree>
    <p:extLst>
      <p:ext uri="{BB962C8B-B14F-4D97-AF65-F5344CB8AC3E}">
        <p14:creationId xmlns:p14="http://schemas.microsoft.com/office/powerpoint/2010/main" val="16662445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69DA37-AB64-72AD-2D68-02DEE5D94B77}"/>
            </a:ext>
          </a:extLst>
        </p:cNvPr>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0826DEEC-64F8-D1A4-6421-FC8AE0EA65AF}"/>
              </a:ext>
            </a:extLst>
          </p:cNvPr>
          <p:cNvPicPr>
            <a:picLocks noChangeAspect="1"/>
          </p:cNvPicPr>
          <p:nvPr/>
        </p:nvPicPr>
        <p:blipFill>
          <a:blip r:embed="rId2"/>
          <a:stretch>
            <a:fillRect/>
          </a:stretch>
        </p:blipFill>
        <p:spPr>
          <a:xfrm>
            <a:off x="598144" y="374073"/>
            <a:ext cx="10998492" cy="6483927"/>
          </a:xfrm>
          <a:prstGeom prst="rect">
            <a:avLst/>
          </a:prstGeom>
        </p:spPr>
      </p:pic>
      <p:sp>
        <p:nvSpPr>
          <p:cNvPr id="5" name="Rectangle 4">
            <a:extLst>
              <a:ext uri="{FF2B5EF4-FFF2-40B4-BE49-F238E27FC236}">
                <a16:creationId xmlns:a16="http://schemas.microsoft.com/office/drawing/2014/main" id="{89644B6E-23C2-2CD9-994C-96E5144C7AFE}"/>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0005675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B8B3729-0834-2D24-15AC-B054D68E5135}"/>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
        <p:nvSpPr>
          <p:cNvPr id="7" name="TextBox 6">
            <a:extLst>
              <a:ext uri="{FF2B5EF4-FFF2-40B4-BE49-F238E27FC236}">
                <a16:creationId xmlns:a16="http://schemas.microsoft.com/office/drawing/2014/main" id="{E096317B-73DC-4192-0C79-E3B9B0A71D8C}"/>
              </a:ext>
            </a:extLst>
          </p:cNvPr>
          <p:cNvSpPr txBox="1"/>
          <p:nvPr/>
        </p:nvSpPr>
        <p:spPr>
          <a:xfrm>
            <a:off x="3499946" y="1975945"/>
            <a:ext cx="4732578" cy="1015663"/>
          </a:xfrm>
          <a:prstGeom prst="rect">
            <a:avLst/>
          </a:prstGeom>
          <a:noFill/>
        </p:spPr>
        <p:txBody>
          <a:bodyPr wrap="none" rtlCol="0">
            <a:spAutoFit/>
          </a:bodyPr>
          <a:lstStyle/>
          <a:p>
            <a:r>
              <a:rPr lang="en-US" sz="3000" dirty="0"/>
              <a:t>During the practical lab:</a:t>
            </a:r>
          </a:p>
          <a:p>
            <a:r>
              <a:rPr lang="en-US" sz="3000" dirty="0"/>
              <a:t>We will run </a:t>
            </a:r>
            <a:r>
              <a:rPr lang="en-US" sz="3000" dirty="0" err="1"/>
              <a:t>g:Profiler</a:t>
            </a:r>
            <a:r>
              <a:rPr lang="en-US" sz="3000" dirty="0"/>
              <a:t> from R</a:t>
            </a:r>
          </a:p>
        </p:txBody>
      </p:sp>
    </p:spTree>
    <p:extLst>
      <p:ext uri="{BB962C8B-B14F-4D97-AF65-F5344CB8AC3E}">
        <p14:creationId xmlns:p14="http://schemas.microsoft.com/office/powerpoint/2010/main" val="40495061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C1DB-E4D2-7891-88CF-77D31D5A5C02}"/>
              </a:ext>
            </a:extLst>
          </p:cNvPr>
          <p:cNvSpPr>
            <a:spLocks noGrp="1"/>
          </p:cNvSpPr>
          <p:nvPr>
            <p:ph type="title"/>
          </p:nvPr>
        </p:nvSpPr>
        <p:spPr>
          <a:xfrm>
            <a:off x="852055" y="157306"/>
            <a:ext cx="10515600" cy="1325563"/>
          </a:xfrm>
        </p:spPr>
        <p:txBody>
          <a:bodyPr/>
          <a:lstStyle/>
          <a:p>
            <a:pPr algn="ctr"/>
            <a:r>
              <a:rPr lang="en-US" dirty="0"/>
              <a:t>More tools (comparisons)</a:t>
            </a:r>
          </a:p>
        </p:txBody>
      </p:sp>
      <p:grpSp>
        <p:nvGrpSpPr>
          <p:cNvPr id="12" name="Group 11">
            <a:extLst>
              <a:ext uri="{FF2B5EF4-FFF2-40B4-BE49-F238E27FC236}">
                <a16:creationId xmlns:a16="http://schemas.microsoft.com/office/drawing/2014/main" id="{BBD86AA4-0FD8-C470-0675-E27CEECA2BE1}"/>
              </a:ext>
            </a:extLst>
          </p:cNvPr>
          <p:cNvGrpSpPr/>
          <p:nvPr/>
        </p:nvGrpSpPr>
        <p:grpSpPr>
          <a:xfrm>
            <a:off x="3934692" y="1100829"/>
            <a:ext cx="4010300" cy="5133717"/>
            <a:chOff x="3934692" y="1100829"/>
            <a:chExt cx="4010300" cy="5133717"/>
          </a:xfrm>
        </p:grpSpPr>
        <p:sp>
          <p:nvSpPr>
            <p:cNvPr id="4" name="TextBox 3">
              <a:extLst>
                <a:ext uri="{FF2B5EF4-FFF2-40B4-BE49-F238E27FC236}">
                  <a16:creationId xmlns:a16="http://schemas.microsoft.com/office/drawing/2014/main" id="{135795FE-024D-D590-9A69-5E03602FB1EA}"/>
                </a:ext>
              </a:extLst>
            </p:cNvPr>
            <p:cNvSpPr txBox="1"/>
            <p:nvPr/>
          </p:nvSpPr>
          <p:spPr>
            <a:xfrm rot="18243170">
              <a:off x="3751525" y="1995054"/>
              <a:ext cx="1077539" cy="369332"/>
            </a:xfrm>
            <a:prstGeom prst="rect">
              <a:avLst/>
            </a:prstGeom>
            <a:noFill/>
          </p:spPr>
          <p:txBody>
            <a:bodyPr wrap="none" rtlCol="0">
              <a:spAutoFit/>
            </a:bodyPr>
            <a:lstStyle/>
            <a:p>
              <a:r>
                <a:rPr lang="en-US" dirty="0" err="1"/>
                <a:t>gPRofiler</a:t>
              </a:r>
              <a:endParaRPr lang="en-US" dirty="0"/>
            </a:p>
          </p:txBody>
        </p:sp>
        <p:sp>
          <p:nvSpPr>
            <p:cNvPr id="5" name="TextBox 4">
              <a:extLst>
                <a:ext uri="{FF2B5EF4-FFF2-40B4-BE49-F238E27FC236}">
                  <a16:creationId xmlns:a16="http://schemas.microsoft.com/office/drawing/2014/main" id="{8A223F1C-9D37-8C48-D911-6D263479364B}"/>
                </a:ext>
              </a:extLst>
            </p:cNvPr>
            <p:cNvSpPr txBox="1"/>
            <p:nvPr/>
          </p:nvSpPr>
          <p:spPr>
            <a:xfrm rot="18243170">
              <a:off x="4630196" y="1788002"/>
              <a:ext cx="1743678" cy="369332"/>
            </a:xfrm>
            <a:prstGeom prst="rect">
              <a:avLst/>
            </a:prstGeom>
            <a:noFill/>
          </p:spPr>
          <p:txBody>
            <a:bodyPr wrap="square" rtlCol="0">
              <a:spAutoFit/>
            </a:bodyPr>
            <a:lstStyle/>
            <a:p>
              <a:r>
                <a:rPr lang="en-US" dirty="0" err="1"/>
                <a:t>ClusterProfiler</a:t>
              </a:r>
              <a:endParaRPr lang="en-US" dirty="0"/>
            </a:p>
          </p:txBody>
        </p:sp>
        <p:sp>
          <p:nvSpPr>
            <p:cNvPr id="6" name="TextBox 5">
              <a:extLst>
                <a:ext uri="{FF2B5EF4-FFF2-40B4-BE49-F238E27FC236}">
                  <a16:creationId xmlns:a16="http://schemas.microsoft.com/office/drawing/2014/main" id="{26E568EC-44AF-23A7-EDB4-83A08B4C6788}"/>
                </a:ext>
              </a:extLst>
            </p:cNvPr>
            <p:cNvSpPr txBox="1"/>
            <p:nvPr/>
          </p:nvSpPr>
          <p:spPr>
            <a:xfrm rot="18243170">
              <a:off x="5724706" y="1843420"/>
              <a:ext cx="1743678" cy="369332"/>
            </a:xfrm>
            <a:prstGeom prst="rect">
              <a:avLst/>
            </a:prstGeom>
            <a:noFill/>
          </p:spPr>
          <p:txBody>
            <a:bodyPr wrap="square" rtlCol="0">
              <a:spAutoFit/>
            </a:bodyPr>
            <a:lstStyle/>
            <a:p>
              <a:r>
                <a:rPr lang="en-US" dirty="0" err="1"/>
                <a:t>ActiveDriver</a:t>
              </a:r>
              <a:endParaRPr lang="en-US" dirty="0"/>
            </a:p>
          </p:txBody>
        </p:sp>
        <p:sp>
          <p:nvSpPr>
            <p:cNvPr id="7" name="TextBox 6">
              <a:extLst>
                <a:ext uri="{FF2B5EF4-FFF2-40B4-BE49-F238E27FC236}">
                  <a16:creationId xmlns:a16="http://schemas.microsoft.com/office/drawing/2014/main" id="{87459056-49AC-68AF-0A27-945EBFE35505}"/>
                </a:ext>
              </a:extLst>
            </p:cNvPr>
            <p:cNvSpPr txBox="1"/>
            <p:nvPr/>
          </p:nvSpPr>
          <p:spPr>
            <a:xfrm rot="18243170">
              <a:off x="6888487" y="1801857"/>
              <a:ext cx="1743678" cy="369332"/>
            </a:xfrm>
            <a:prstGeom prst="rect">
              <a:avLst/>
            </a:prstGeom>
            <a:noFill/>
          </p:spPr>
          <p:txBody>
            <a:bodyPr wrap="square" rtlCol="0">
              <a:spAutoFit/>
            </a:bodyPr>
            <a:lstStyle/>
            <a:p>
              <a:r>
                <a:rPr lang="en-US" dirty="0"/>
                <a:t>Roast/Camera</a:t>
              </a:r>
            </a:p>
          </p:txBody>
        </p:sp>
        <p:sp>
          <p:nvSpPr>
            <p:cNvPr id="8" name="Rectangle 7">
              <a:extLst>
                <a:ext uri="{FF2B5EF4-FFF2-40B4-BE49-F238E27FC236}">
                  <a16:creationId xmlns:a16="http://schemas.microsoft.com/office/drawing/2014/main" id="{25DD95EA-B2FC-0A4F-AE68-232567DBD9A3}"/>
                </a:ext>
              </a:extLst>
            </p:cNvPr>
            <p:cNvSpPr/>
            <p:nvPr/>
          </p:nvSpPr>
          <p:spPr>
            <a:xfrm>
              <a:off x="3934692" y="2729345"/>
              <a:ext cx="609600" cy="34636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0F61BD-1ACC-5E46-1678-14C94CDA1B3C}"/>
                </a:ext>
              </a:extLst>
            </p:cNvPr>
            <p:cNvSpPr/>
            <p:nvPr/>
          </p:nvSpPr>
          <p:spPr>
            <a:xfrm>
              <a:off x="4904511" y="2757054"/>
              <a:ext cx="609600" cy="34636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FF9CEF-43DD-58B2-BCEF-F1C6BBCF568B}"/>
                </a:ext>
              </a:extLst>
            </p:cNvPr>
            <p:cNvSpPr/>
            <p:nvPr/>
          </p:nvSpPr>
          <p:spPr>
            <a:xfrm>
              <a:off x="5929747" y="2757054"/>
              <a:ext cx="609600" cy="34636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4E83F6E-EC02-76A4-B51F-61836DFA2E65}"/>
                </a:ext>
              </a:extLst>
            </p:cNvPr>
            <p:cNvSpPr/>
            <p:nvPr/>
          </p:nvSpPr>
          <p:spPr>
            <a:xfrm>
              <a:off x="6927275" y="2770909"/>
              <a:ext cx="609600" cy="34636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F6F8CEFF-86A0-A68B-0EAD-ECCBDE2A2FDF}"/>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4165831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6F803-9422-B341-959C-CB1EA8432487}"/>
              </a:ext>
            </a:extLst>
          </p:cNvPr>
          <p:cNvSpPr>
            <a:spLocks noGrp="1"/>
          </p:cNvSpPr>
          <p:nvPr>
            <p:ph type="title"/>
          </p:nvPr>
        </p:nvSpPr>
        <p:spPr>
          <a:xfrm>
            <a:off x="1254696" y="-10679"/>
            <a:ext cx="8543925" cy="1325563"/>
          </a:xfrm>
        </p:spPr>
        <p:txBody>
          <a:bodyPr/>
          <a:lstStyle/>
          <a:p>
            <a:r>
              <a:rPr lang="en-US" dirty="0"/>
              <a:t>Summary of the Steps</a:t>
            </a:r>
          </a:p>
        </p:txBody>
      </p:sp>
      <p:sp>
        <p:nvSpPr>
          <p:cNvPr id="4" name="Slide Number Placeholder 3">
            <a:extLst>
              <a:ext uri="{FF2B5EF4-FFF2-40B4-BE49-F238E27FC236}">
                <a16:creationId xmlns:a16="http://schemas.microsoft.com/office/drawing/2014/main" id="{78FC5C88-3135-5440-8884-5879E53DD521}"/>
              </a:ext>
            </a:extLst>
          </p:cNvPr>
          <p:cNvSpPr>
            <a:spLocks noGrp="1"/>
          </p:cNvSpPr>
          <p:nvPr>
            <p:ph type="sldNum" sz="quarter" idx="12"/>
          </p:nvPr>
        </p:nvSpPr>
        <p:spPr/>
        <p:txBody>
          <a:bodyPr/>
          <a:lstStyle/>
          <a:p>
            <a:fld id="{98DDC0CE-AB8E-E941-A89C-F3A04681F3DC}" type="slidenum">
              <a:rPr lang="en-US" smtClean="0"/>
              <a:t>37</a:t>
            </a:fld>
            <a:endParaRPr lang="en-US"/>
          </a:p>
        </p:txBody>
      </p:sp>
      <p:sp>
        <p:nvSpPr>
          <p:cNvPr id="5" name="TextBox 4">
            <a:extLst>
              <a:ext uri="{FF2B5EF4-FFF2-40B4-BE49-F238E27FC236}">
                <a16:creationId xmlns:a16="http://schemas.microsoft.com/office/drawing/2014/main" id="{B4DBFA41-BBAE-664B-8711-E9FEE1996DA4}"/>
              </a:ext>
            </a:extLst>
          </p:cNvPr>
          <p:cNvSpPr txBox="1"/>
          <p:nvPr/>
        </p:nvSpPr>
        <p:spPr>
          <a:xfrm>
            <a:off x="1824039" y="1392592"/>
            <a:ext cx="8303748" cy="646331"/>
          </a:xfrm>
          <a:prstGeom prst="rect">
            <a:avLst/>
          </a:prstGeom>
          <a:noFill/>
        </p:spPr>
        <p:txBody>
          <a:bodyPr wrap="none" rtlCol="0">
            <a:spAutoFit/>
          </a:bodyPr>
          <a:lstStyle/>
          <a:p>
            <a:pPr marL="285750" indent="-285750">
              <a:buFont typeface="Arial" panose="020B0604020202020204" pitchFamily="34" charset="0"/>
              <a:buChar char="•"/>
            </a:pPr>
            <a:r>
              <a:rPr lang="en-US" dirty="0"/>
              <a:t>Identification genes with mutations present in at least 5% of the tumor samples</a:t>
            </a:r>
          </a:p>
          <a:p>
            <a:pPr marL="285750" indent="-285750">
              <a:buFont typeface="Arial" panose="020B0604020202020204" pitchFamily="34" charset="0"/>
              <a:buChar char="•"/>
            </a:pPr>
            <a:r>
              <a:rPr lang="en-US" dirty="0"/>
              <a:t>Format gene list using official gene symbol </a:t>
            </a:r>
          </a:p>
        </p:txBody>
      </p:sp>
      <p:sp>
        <p:nvSpPr>
          <p:cNvPr id="6" name="TextBox 5">
            <a:extLst>
              <a:ext uri="{FF2B5EF4-FFF2-40B4-BE49-F238E27FC236}">
                <a16:creationId xmlns:a16="http://schemas.microsoft.com/office/drawing/2014/main" id="{1E282F2E-6C12-DF4B-9BD5-FC8C80D59DE2}"/>
              </a:ext>
            </a:extLst>
          </p:cNvPr>
          <p:cNvSpPr txBox="1"/>
          <p:nvPr/>
        </p:nvSpPr>
        <p:spPr>
          <a:xfrm>
            <a:off x="1350035" y="1003016"/>
            <a:ext cx="2034724" cy="369332"/>
          </a:xfrm>
          <a:prstGeom prst="rect">
            <a:avLst/>
          </a:prstGeom>
          <a:noFill/>
        </p:spPr>
        <p:txBody>
          <a:bodyPr wrap="none" rtlCol="0">
            <a:spAutoFit/>
          </a:bodyPr>
          <a:lstStyle/>
          <a:p>
            <a:r>
              <a:rPr lang="en-US" dirty="0"/>
              <a:t>1) Get our gene list</a:t>
            </a:r>
          </a:p>
        </p:txBody>
      </p:sp>
      <p:sp>
        <p:nvSpPr>
          <p:cNvPr id="7" name="TextBox 6">
            <a:extLst>
              <a:ext uri="{FF2B5EF4-FFF2-40B4-BE49-F238E27FC236}">
                <a16:creationId xmlns:a16="http://schemas.microsoft.com/office/drawing/2014/main" id="{B9962BC6-5365-3D4C-BDC9-1C6C3B71AA2D}"/>
              </a:ext>
            </a:extLst>
          </p:cNvPr>
          <p:cNvSpPr txBox="1"/>
          <p:nvPr/>
        </p:nvSpPr>
        <p:spPr>
          <a:xfrm>
            <a:off x="1367288" y="2097352"/>
            <a:ext cx="9420045" cy="2308324"/>
          </a:xfrm>
          <a:prstGeom prst="rect">
            <a:avLst/>
          </a:prstGeom>
          <a:noFill/>
        </p:spPr>
        <p:txBody>
          <a:bodyPr wrap="square" rtlCol="0">
            <a:spAutoFit/>
          </a:bodyPr>
          <a:lstStyle/>
          <a:p>
            <a:r>
              <a:rPr lang="en-US" dirty="0"/>
              <a:t>2) Perform pathway enrichment analysis (</a:t>
            </a:r>
            <a:r>
              <a:rPr lang="en-US" dirty="0" err="1"/>
              <a:t>g:Profiler</a:t>
            </a:r>
            <a:r>
              <a:rPr lang="en-US" dirty="0"/>
              <a:t>) or other equivalent tools</a:t>
            </a:r>
          </a:p>
          <a:p>
            <a:pPr marL="742950" lvl="1" indent="-285750">
              <a:buFont typeface="Arial" panose="020B0604020202020204" pitchFamily="34" charset="0"/>
              <a:buChar char="•"/>
            </a:pPr>
            <a:r>
              <a:rPr lang="en-US" dirty="0"/>
              <a:t>the first step is to calculate the overlap size between each tested pathway and our list of proteins</a:t>
            </a:r>
          </a:p>
          <a:p>
            <a:pPr marL="742950" lvl="1" indent="-285750">
              <a:buFont typeface="Arial" panose="020B0604020202020204" pitchFamily="34" charset="0"/>
              <a:buChar char="•"/>
            </a:pPr>
            <a:r>
              <a:rPr lang="en-US" dirty="0"/>
              <a:t>the second step is to estimate the probability (p value) that the enrichment happened by chance only using a Fisher’s exact test</a:t>
            </a:r>
          </a:p>
          <a:p>
            <a:pPr marL="742950" lvl="1" indent="-285750">
              <a:buFont typeface="Arial" panose="020B0604020202020204" pitchFamily="34" charset="0"/>
              <a:buChar char="•"/>
            </a:pPr>
            <a:r>
              <a:rPr lang="en-US" dirty="0"/>
              <a:t>the </a:t>
            </a:r>
            <a:r>
              <a:rPr lang="en-US" dirty="0" err="1"/>
              <a:t>pvalue</a:t>
            </a:r>
            <a:r>
              <a:rPr lang="en-US" dirty="0"/>
              <a:t> is corrected for multiple hypothesis testing (adjusted p value) </a:t>
            </a:r>
          </a:p>
          <a:p>
            <a:pPr marL="742950" lvl="1" indent="-285750">
              <a:buFont typeface="Arial" panose="020B0604020202020204" pitchFamily="34" charset="0"/>
              <a:buChar char="•"/>
            </a:pPr>
            <a:r>
              <a:rPr lang="en-US" dirty="0"/>
              <a:t>the output is a list of pathways that are enriched in our list of proteins; we select the pathways enriched with a corrected </a:t>
            </a:r>
            <a:r>
              <a:rPr lang="en-US" dirty="0" err="1"/>
              <a:t>pvalue</a:t>
            </a:r>
            <a:r>
              <a:rPr lang="en-US" dirty="0"/>
              <a:t> less than 0.05  . </a:t>
            </a:r>
          </a:p>
        </p:txBody>
      </p:sp>
      <p:sp>
        <p:nvSpPr>
          <p:cNvPr id="8" name="TextBox 7">
            <a:extLst>
              <a:ext uri="{FF2B5EF4-FFF2-40B4-BE49-F238E27FC236}">
                <a16:creationId xmlns:a16="http://schemas.microsoft.com/office/drawing/2014/main" id="{D6EF62F4-8329-3C4F-AB9D-37EF10E11256}"/>
              </a:ext>
            </a:extLst>
          </p:cNvPr>
          <p:cNvSpPr txBox="1"/>
          <p:nvPr/>
        </p:nvSpPr>
        <p:spPr>
          <a:xfrm>
            <a:off x="1254696" y="4524133"/>
            <a:ext cx="9532637" cy="1754326"/>
          </a:xfrm>
          <a:prstGeom prst="rect">
            <a:avLst/>
          </a:prstGeom>
          <a:noFill/>
        </p:spPr>
        <p:txBody>
          <a:bodyPr wrap="square" rtlCol="0">
            <a:spAutoFit/>
          </a:bodyPr>
          <a:lstStyle/>
          <a:p>
            <a:r>
              <a:rPr lang="en-US" dirty="0"/>
              <a:t>3) Visualized the results as a network (optional, see part2)</a:t>
            </a:r>
          </a:p>
          <a:p>
            <a:pPr marL="742950" lvl="1" indent="-285750">
              <a:buFont typeface="Arial" panose="020B0604020202020204" pitchFamily="34" charset="0"/>
              <a:buChar char="•"/>
            </a:pPr>
            <a:r>
              <a:rPr lang="en-US" dirty="0"/>
              <a:t>The output table contains a lot of pathways that are similar and share some proteins in common; the table might be difficult to read or interpret.</a:t>
            </a:r>
          </a:p>
          <a:p>
            <a:pPr marL="742950" lvl="1" indent="-285750">
              <a:buFont typeface="Arial" panose="020B0604020202020204" pitchFamily="34" charset="0"/>
              <a:buChar char="•"/>
            </a:pPr>
            <a:r>
              <a:rPr lang="en-US" dirty="0"/>
              <a:t>We can visualize the table as a network which will group the similar pathways together and enables us to identify 11 groups of biological functions enriched in our protein list. The network is easier to interpret and presents an unbiased way to interpret the data.</a:t>
            </a:r>
          </a:p>
        </p:txBody>
      </p:sp>
      <p:sp>
        <p:nvSpPr>
          <p:cNvPr id="9" name="Rectangle 8">
            <a:extLst>
              <a:ext uri="{FF2B5EF4-FFF2-40B4-BE49-F238E27FC236}">
                <a16:creationId xmlns:a16="http://schemas.microsoft.com/office/drawing/2014/main" id="{D6D59F1C-D95A-0746-3498-53CBEDAFFA65}"/>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774427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971E9AD-247B-5FB5-4944-F965F3410DFD}"/>
              </a:ext>
            </a:extLst>
          </p:cNvPr>
          <p:cNvSpPr txBox="1"/>
          <p:nvPr/>
        </p:nvSpPr>
        <p:spPr>
          <a:xfrm>
            <a:off x="1591488" y="928254"/>
            <a:ext cx="8732712" cy="1292662"/>
          </a:xfrm>
          <a:prstGeom prst="rect">
            <a:avLst/>
          </a:prstGeom>
          <a:noFill/>
        </p:spPr>
        <p:txBody>
          <a:bodyPr wrap="none" rtlCol="0">
            <a:spAutoFit/>
          </a:bodyPr>
          <a:lstStyle/>
          <a:p>
            <a:pPr algn="ctr"/>
            <a:r>
              <a:rPr lang="en-US" sz="3000" dirty="0"/>
              <a:t>This module is taken from</a:t>
            </a:r>
          </a:p>
          <a:p>
            <a:pPr algn="ctr"/>
            <a:r>
              <a:rPr lang="en-US" sz="3000" dirty="0"/>
              <a:t>CBW Pathway and Network Analysis Workshop 2024</a:t>
            </a:r>
          </a:p>
          <a:p>
            <a:endParaRPr lang="en-US" dirty="0"/>
          </a:p>
        </p:txBody>
      </p:sp>
      <p:sp>
        <p:nvSpPr>
          <p:cNvPr id="11" name="Rectangle 10">
            <a:extLst>
              <a:ext uri="{FF2B5EF4-FFF2-40B4-BE49-F238E27FC236}">
                <a16:creationId xmlns:a16="http://schemas.microsoft.com/office/drawing/2014/main" id="{477D3A0F-8B10-3507-27E4-1E9418D0D85A}"/>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
        <p:nvSpPr>
          <p:cNvPr id="12" name="TextBox 11">
            <a:extLst>
              <a:ext uri="{FF2B5EF4-FFF2-40B4-BE49-F238E27FC236}">
                <a16:creationId xmlns:a16="http://schemas.microsoft.com/office/drawing/2014/main" id="{4C6BE141-DC72-C452-D688-8C2051C63394}"/>
              </a:ext>
            </a:extLst>
          </p:cNvPr>
          <p:cNvSpPr txBox="1"/>
          <p:nvPr/>
        </p:nvSpPr>
        <p:spPr>
          <a:xfrm>
            <a:off x="403654" y="5420497"/>
            <a:ext cx="8226868" cy="369332"/>
          </a:xfrm>
          <a:prstGeom prst="rect">
            <a:avLst/>
          </a:prstGeom>
          <a:noFill/>
        </p:spPr>
        <p:txBody>
          <a:bodyPr wrap="none" rtlCol="0">
            <a:spAutoFit/>
          </a:bodyPr>
          <a:lstStyle/>
          <a:p>
            <a:r>
              <a:rPr lang="en-US" dirty="0"/>
              <a:t>Original source of the slides: Quaid Morris/Gary Bader/Lincoln Stein/Juri </a:t>
            </a:r>
            <a:r>
              <a:rPr lang="en-US" dirty="0" err="1"/>
              <a:t>Reimand</a:t>
            </a:r>
            <a:endParaRPr lang="en-US" dirty="0"/>
          </a:p>
        </p:txBody>
      </p:sp>
      <p:pic>
        <p:nvPicPr>
          <p:cNvPr id="14" name="Picture 13" descr="A close-up of a logo&#10;&#10;AI-generated content may be incorrect.">
            <a:extLst>
              <a:ext uri="{FF2B5EF4-FFF2-40B4-BE49-F238E27FC236}">
                <a16:creationId xmlns:a16="http://schemas.microsoft.com/office/drawing/2014/main" id="{128EA4CE-8842-4FC7-CDD8-1C726D21F42B}"/>
              </a:ext>
            </a:extLst>
          </p:cNvPr>
          <p:cNvPicPr>
            <a:picLocks noChangeAspect="1"/>
          </p:cNvPicPr>
          <p:nvPr/>
        </p:nvPicPr>
        <p:blipFill>
          <a:blip r:embed="rId3"/>
          <a:stretch>
            <a:fillRect/>
          </a:stretch>
        </p:blipFill>
        <p:spPr>
          <a:xfrm>
            <a:off x="3303373" y="2637995"/>
            <a:ext cx="5123935" cy="2188347"/>
          </a:xfrm>
          <a:prstGeom prst="rect">
            <a:avLst/>
          </a:prstGeom>
        </p:spPr>
      </p:pic>
    </p:spTree>
    <p:extLst>
      <p:ext uri="{BB962C8B-B14F-4D97-AF65-F5344CB8AC3E}">
        <p14:creationId xmlns:p14="http://schemas.microsoft.com/office/powerpoint/2010/main" val="1946460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web page&#10;&#10;AI-generated content may be incorrect.">
            <a:extLst>
              <a:ext uri="{FF2B5EF4-FFF2-40B4-BE49-F238E27FC236}">
                <a16:creationId xmlns:a16="http://schemas.microsoft.com/office/drawing/2014/main" id="{3636C56E-D753-0F04-D6B5-C5A5A24E09E7}"/>
              </a:ext>
            </a:extLst>
          </p:cNvPr>
          <p:cNvPicPr>
            <a:picLocks noChangeAspect="1"/>
          </p:cNvPicPr>
          <p:nvPr/>
        </p:nvPicPr>
        <p:blipFill>
          <a:blip r:embed="rId2"/>
          <a:stretch>
            <a:fillRect/>
          </a:stretch>
        </p:blipFill>
        <p:spPr>
          <a:xfrm>
            <a:off x="3037295" y="1207498"/>
            <a:ext cx="5516983" cy="4754239"/>
          </a:xfrm>
          <a:prstGeom prst="rect">
            <a:avLst/>
          </a:prstGeom>
          <a:ln>
            <a:solidFill>
              <a:schemeClr val="tx1"/>
            </a:solidFill>
          </a:ln>
        </p:spPr>
      </p:pic>
      <p:sp>
        <p:nvSpPr>
          <p:cNvPr id="5" name="TextBox 4">
            <a:extLst>
              <a:ext uri="{FF2B5EF4-FFF2-40B4-BE49-F238E27FC236}">
                <a16:creationId xmlns:a16="http://schemas.microsoft.com/office/drawing/2014/main" id="{7EFEE4FF-701C-1645-F2C8-C08093E6F25B}"/>
              </a:ext>
            </a:extLst>
          </p:cNvPr>
          <p:cNvSpPr txBox="1"/>
          <p:nvPr/>
        </p:nvSpPr>
        <p:spPr>
          <a:xfrm>
            <a:off x="2760669" y="5979704"/>
            <a:ext cx="6096000" cy="369332"/>
          </a:xfrm>
          <a:prstGeom prst="rect">
            <a:avLst/>
          </a:prstGeom>
          <a:noFill/>
        </p:spPr>
        <p:txBody>
          <a:bodyPr wrap="square">
            <a:spAutoFit/>
          </a:bodyPr>
          <a:lstStyle/>
          <a:p>
            <a:r>
              <a:rPr lang="en-US" dirty="0"/>
              <a:t>https://</a:t>
            </a:r>
            <a:r>
              <a:rPr lang="en-US" dirty="0" err="1"/>
              <a:t>bioinformatics.ca</a:t>
            </a:r>
            <a:r>
              <a:rPr lang="en-US" dirty="0"/>
              <a:t>/workshops/current-workshops/</a:t>
            </a:r>
          </a:p>
        </p:txBody>
      </p:sp>
      <p:sp>
        <p:nvSpPr>
          <p:cNvPr id="7" name="TextBox 6">
            <a:extLst>
              <a:ext uri="{FF2B5EF4-FFF2-40B4-BE49-F238E27FC236}">
                <a16:creationId xmlns:a16="http://schemas.microsoft.com/office/drawing/2014/main" id="{E55433A2-7CF7-F77C-DA19-4FAB5B55CEC6}"/>
              </a:ext>
            </a:extLst>
          </p:cNvPr>
          <p:cNvSpPr txBox="1"/>
          <p:nvPr/>
        </p:nvSpPr>
        <p:spPr>
          <a:xfrm>
            <a:off x="1427017" y="110836"/>
            <a:ext cx="9895786" cy="1015663"/>
          </a:xfrm>
          <a:prstGeom prst="rect">
            <a:avLst/>
          </a:prstGeom>
          <a:noFill/>
        </p:spPr>
        <p:txBody>
          <a:bodyPr wrap="none" rtlCol="0">
            <a:spAutoFit/>
          </a:bodyPr>
          <a:lstStyle/>
          <a:p>
            <a:pPr algn="ctr"/>
            <a:r>
              <a:rPr lang="en-US" sz="3000" dirty="0"/>
              <a:t>2025 Canadian Bioinformatics Workshop</a:t>
            </a:r>
          </a:p>
          <a:p>
            <a:r>
              <a:rPr lang="en-US" sz="3000" dirty="0"/>
              <a:t>Please visit the website to see workshops presently offered</a:t>
            </a:r>
          </a:p>
        </p:txBody>
      </p:sp>
      <p:sp>
        <p:nvSpPr>
          <p:cNvPr id="8" name="Rectangle 7">
            <a:extLst>
              <a:ext uri="{FF2B5EF4-FFF2-40B4-BE49-F238E27FC236}">
                <a16:creationId xmlns:a16="http://schemas.microsoft.com/office/drawing/2014/main" id="{5B20F576-3D38-1348-35BA-859A17E80CA8}"/>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close-up of a logo&#10;&#10;AI-generated content may be incorrect.">
            <a:extLst>
              <a:ext uri="{FF2B5EF4-FFF2-40B4-BE49-F238E27FC236}">
                <a16:creationId xmlns:a16="http://schemas.microsoft.com/office/drawing/2014/main" id="{F7AF50EA-363C-B6A9-B71C-44DA08E8DAFA}"/>
              </a:ext>
            </a:extLst>
          </p:cNvPr>
          <p:cNvPicPr>
            <a:picLocks noChangeAspect="1"/>
          </p:cNvPicPr>
          <p:nvPr/>
        </p:nvPicPr>
        <p:blipFill>
          <a:blip r:embed="rId3"/>
          <a:stretch>
            <a:fillRect/>
          </a:stretch>
        </p:blipFill>
        <p:spPr>
          <a:xfrm>
            <a:off x="8921578" y="2558621"/>
            <a:ext cx="3188043" cy="1361560"/>
          </a:xfrm>
          <a:prstGeom prst="rect">
            <a:avLst/>
          </a:prstGeom>
        </p:spPr>
      </p:pic>
    </p:spTree>
    <p:extLst>
      <p:ext uri="{BB962C8B-B14F-4D97-AF65-F5344CB8AC3E}">
        <p14:creationId xmlns:p14="http://schemas.microsoft.com/office/powerpoint/2010/main" val="840293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1187" y="0"/>
            <a:ext cx="7886700" cy="648278"/>
          </a:xfrm>
        </p:spPr>
        <p:txBody>
          <a:bodyPr anchor="t">
            <a:noAutofit/>
          </a:bodyPr>
          <a:lstStyle/>
          <a:p>
            <a:pPr algn="ctr"/>
            <a:r>
              <a:rPr lang="en-US" sz="3200" b="1" dirty="0">
                <a:latin typeface="Calibri" panose="020F0502020204030204" pitchFamily="34" charset="0"/>
                <a:cs typeface="Calibri" panose="020F0502020204030204" pitchFamily="34" charset="0"/>
              </a:rPr>
              <a:t>General Workflow of pathway enrichment analysis</a:t>
            </a:r>
          </a:p>
        </p:txBody>
      </p:sp>
      <p:grpSp>
        <p:nvGrpSpPr>
          <p:cNvPr id="21" name="Group 20"/>
          <p:cNvGrpSpPr/>
          <p:nvPr/>
        </p:nvGrpSpPr>
        <p:grpSpPr>
          <a:xfrm>
            <a:off x="1587211" y="803564"/>
            <a:ext cx="8872971" cy="5343335"/>
            <a:chOff x="0" y="693771"/>
            <a:chExt cx="12801600" cy="7960138"/>
          </a:xfrm>
        </p:grpSpPr>
        <p:pic>
          <p:nvPicPr>
            <p:cNvPr id="5" name="Picture 4"/>
            <p:cNvPicPr>
              <a:picLocks noChangeAspect="1"/>
            </p:cNvPicPr>
            <p:nvPr/>
          </p:nvPicPr>
          <p:blipFill rotWithShape="1">
            <a:blip r:embed="rId3"/>
            <a:srcRect r="67668"/>
            <a:stretch/>
          </p:blipFill>
          <p:spPr>
            <a:xfrm>
              <a:off x="3072201" y="693771"/>
              <a:ext cx="6296802" cy="2474175"/>
            </a:xfrm>
            <a:prstGeom prst="rect">
              <a:avLst/>
            </a:prstGeom>
          </p:spPr>
        </p:pic>
        <p:sp>
          <p:nvSpPr>
            <p:cNvPr id="7" name="Rectangle 6"/>
            <p:cNvSpPr/>
            <p:nvPr/>
          </p:nvSpPr>
          <p:spPr>
            <a:xfrm>
              <a:off x="0" y="919580"/>
              <a:ext cx="12801600" cy="15900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1"/>
            </a:p>
          </p:txBody>
        </p:sp>
        <p:pic>
          <p:nvPicPr>
            <p:cNvPr id="9" name="Picture 8"/>
            <p:cNvPicPr>
              <a:picLocks noChangeAspect="1"/>
            </p:cNvPicPr>
            <p:nvPr/>
          </p:nvPicPr>
          <p:blipFill rotWithShape="1">
            <a:blip r:embed="rId3"/>
            <a:srcRect l="26451" r="36121"/>
            <a:stretch/>
          </p:blipFill>
          <p:spPr>
            <a:xfrm>
              <a:off x="2685958" y="3221691"/>
              <a:ext cx="7628088" cy="2589195"/>
            </a:xfrm>
            <a:prstGeom prst="rect">
              <a:avLst/>
            </a:prstGeom>
          </p:spPr>
        </p:pic>
        <p:pic>
          <p:nvPicPr>
            <p:cNvPr id="13" name="Picture 12"/>
            <p:cNvPicPr>
              <a:picLocks noChangeAspect="1"/>
            </p:cNvPicPr>
            <p:nvPr/>
          </p:nvPicPr>
          <p:blipFill rotWithShape="1">
            <a:blip r:embed="rId3"/>
            <a:srcRect l="59118"/>
            <a:stretch/>
          </p:blipFill>
          <p:spPr>
            <a:xfrm>
              <a:off x="2685958" y="5944132"/>
              <a:ext cx="8720058" cy="2709777"/>
            </a:xfrm>
            <a:prstGeom prst="rect">
              <a:avLst/>
            </a:prstGeom>
          </p:spPr>
        </p:pic>
        <p:sp>
          <p:nvSpPr>
            <p:cNvPr id="16" name="Rectangle 15"/>
            <p:cNvSpPr/>
            <p:nvPr/>
          </p:nvSpPr>
          <p:spPr>
            <a:xfrm>
              <a:off x="0" y="3088445"/>
              <a:ext cx="12801600" cy="15900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1"/>
            </a:p>
          </p:txBody>
        </p:sp>
        <p:sp>
          <p:nvSpPr>
            <p:cNvPr id="17" name="Rectangle 16"/>
            <p:cNvSpPr/>
            <p:nvPr/>
          </p:nvSpPr>
          <p:spPr>
            <a:xfrm>
              <a:off x="0" y="5944643"/>
              <a:ext cx="12801600" cy="15900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1"/>
            </a:p>
          </p:txBody>
        </p:sp>
        <p:sp>
          <p:nvSpPr>
            <p:cNvPr id="18" name="Rectangle 17"/>
            <p:cNvSpPr/>
            <p:nvPr/>
          </p:nvSpPr>
          <p:spPr>
            <a:xfrm>
              <a:off x="0" y="8428070"/>
              <a:ext cx="12801600" cy="15900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1"/>
            </a:p>
          </p:txBody>
        </p:sp>
        <p:sp>
          <p:nvSpPr>
            <p:cNvPr id="3" name="Rectangle 2"/>
            <p:cNvSpPr/>
            <p:nvPr/>
          </p:nvSpPr>
          <p:spPr>
            <a:xfrm>
              <a:off x="2396359" y="7756634"/>
              <a:ext cx="1324303" cy="3783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1"/>
            </a:p>
          </p:txBody>
        </p:sp>
        <p:sp>
          <p:nvSpPr>
            <p:cNvPr id="19" name="Rectangle 18"/>
            <p:cNvSpPr/>
            <p:nvPr/>
          </p:nvSpPr>
          <p:spPr>
            <a:xfrm>
              <a:off x="9369003" y="3941379"/>
              <a:ext cx="1414611" cy="8198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1"/>
            </a:p>
          </p:txBody>
        </p:sp>
      </p:grpSp>
      <p:sp>
        <p:nvSpPr>
          <p:cNvPr id="6" name="Slide Number Placeholder 5">
            <a:extLst>
              <a:ext uri="{FF2B5EF4-FFF2-40B4-BE49-F238E27FC236}">
                <a16:creationId xmlns:a16="http://schemas.microsoft.com/office/drawing/2014/main" id="{8D948614-0B02-364D-81AE-2814C6C54D1E}"/>
              </a:ext>
            </a:extLst>
          </p:cNvPr>
          <p:cNvSpPr>
            <a:spLocks noGrp="1"/>
          </p:cNvSpPr>
          <p:nvPr>
            <p:ph type="sldNum" sz="quarter" idx="12"/>
          </p:nvPr>
        </p:nvSpPr>
        <p:spPr/>
        <p:txBody>
          <a:bodyPr/>
          <a:lstStyle/>
          <a:p>
            <a:fld id="{98DDC0CE-AB8E-E941-A89C-F3A04681F3DC}" type="slidenum">
              <a:rPr lang="en-US" smtClean="0"/>
              <a:t>4</a:t>
            </a:fld>
            <a:endParaRPr lang="en-US"/>
          </a:p>
        </p:txBody>
      </p:sp>
      <p:sp>
        <p:nvSpPr>
          <p:cNvPr id="11" name="TextBox 10">
            <a:extLst>
              <a:ext uri="{FF2B5EF4-FFF2-40B4-BE49-F238E27FC236}">
                <a16:creationId xmlns:a16="http://schemas.microsoft.com/office/drawing/2014/main" id="{4D527ED4-F4C9-7645-9290-5DE97582B763}"/>
              </a:ext>
            </a:extLst>
          </p:cNvPr>
          <p:cNvSpPr txBox="1"/>
          <p:nvPr/>
        </p:nvSpPr>
        <p:spPr>
          <a:xfrm>
            <a:off x="1504085" y="1726201"/>
            <a:ext cx="789447" cy="369332"/>
          </a:xfrm>
          <a:prstGeom prst="rect">
            <a:avLst/>
          </a:prstGeom>
          <a:noFill/>
        </p:spPr>
        <p:txBody>
          <a:bodyPr wrap="none" rtlCol="0">
            <a:spAutoFit/>
          </a:bodyPr>
          <a:lstStyle/>
          <a:p>
            <a:r>
              <a:rPr lang="en-US" b="1" dirty="0"/>
              <a:t>Step1</a:t>
            </a:r>
          </a:p>
        </p:txBody>
      </p:sp>
      <p:sp>
        <p:nvSpPr>
          <p:cNvPr id="22" name="TextBox 21">
            <a:extLst>
              <a:ext uri="{FF2B5EF4-FFF2-40B4-BE49-F238E27FC236}">
                <a16:creationId xmlns:a16="http://schemas.microsoft.com/office/drawing/2014/main" id="{89925203-7457-0743-9CB0-1437522B7A74}"/>
              </a:ext>
            </a:extLst>
          </p:cNvPr>
          <p:cNvSpPr txBox="1"/>
          <p:nvPr/>
        </p:nvSpPr>
        <p:spPr>
          <a:xfrm>
            <a:off x="1463412" y="3530348"/>
            <a:ext cx="789447" cy="369332"/>
          </a:xfrm>
          <a:prstGeom prst="rect">
            <a:avLst/>
          </a:prstGeom>
          <a:noFill/>
        </p:spPr>
        <p:txBody>
          <a:bodyPr wrap="none" rtlCol="0">
            <a:spAutoFit/>
          </a:bodyPr>
          <a:lstStyle/>
          <a:p>
            <a:r>
              <a:rPr lang="en-US" b="1" dirty="0"/>
              <a:t>Step2</a:t>
            </a:r>
          </a:p>
        </p:txBody>
      </p:sp>
      <p:sp>
        <p:nvSpPr>
          <p:cNvPr id="23" name="TextBox 22">
            <a:extLst>
              <a:ext uri="{FF2B5EF4-FFF2-40B4-BE49-F238E27FC236}">
                <a16:creationId xmlns:a16="http://schemas.microsoft.com/office/drawing/2014/main" id="{71A845A8-A72A-3848-AD98-0254BA670DD3}"/>
              </a:ext>
            </a:extLst>
          </p:cNvPr>
          <p:cNvSpPr txBox="1"/>
          <p:nvPr/>
        </p:nvSpPr>
        <p:spPr>
          <a:xfrm>
            <a:off x="1542094" y="5494326"/>
            <a:ext cx="789447" cy="369332"/>
          </a:xfrm>
          <a:prstGeom prst="rect">
            <a:avLst/>
          </a:prstGeom>
          <a:noFill/>
        </p:spPr>
        <p:txBody>
          <a:bodyPr wrap="none" rtlCol="0">
            <a:spAutoFit/>
          </a:bodyPr>
          <a:lstStyle/>
          <a:p>
            <a:r>
              <a:rPr lang="en-US" b="1" dirty="0"/>
              <a:t>Step3</a:t>
            </a:r>
          </a:p>
        </p:txBody>
      </p:sp>
      <p:sp>
        <p:nvSpPr>
          <p:cNvPr id="8" name="Rectangle 7">
            <a:extLst>
              <a:ext uri="{FF2B5EF4-FFF2-40B4-BE49-F238E27FC236}">
                <a16:creationId xmlns:a16="http://schemas.microsoft.com/office/drawing/2014/main" id="{8C47F559-12B7-21DB-6CBD-14740AD5F27A}"/>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1848355820"/>
      </p:ext>
    </p:extLst>
  </p:cSld>
  <p:clrMapOvr>
    <a:masterClrMapping/>
  </p:clrMapOvr>
  <mc:AlternateContent xmlns:mc="http://schemas.openxmlformats.org/markup-compatibility/2006" xmlns:p14="http://schemas.microsoft.com/office/powerpoint/2010/main">
    <mc:Choice Requires="p14">
      <p:transition spd="slow" p14:dur="2000" advTm="5806"/>
    </mc:Choice>
    <mc:Fallback xmlns="">
      <p:transition spd="slow" advTm="5806"/>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338DF-6BC9-F015-A896-2C6B485F6560}"/>
              </a:ext>
            </a:extLst>
          </p:cNvPr>
          <p:cNvSpPr>
            <a:spLocks noGrp="1"/>
          </p:cNvSpPr>
          <p:nvPr>
            <p:ph type="title"/>
          </p:nvPr>
        </p:nvSpPr>
        <p:spPr/>
        <p:txBody>
          <a:bodyPr/>
          <a:lstStyle/>
          <a:p>
            <a:pPr algn="ctr"/>
            <a:r>
              <a:rPr lang="en-US" dirty="0"/>
              <a:t>Time for practical lab</a:t>
            </a:r>
          </a:p>
        </p:txBody>
      </p:sp>
      <p:sp>
        <p:nvSpPr>
          <p:cNvPr id="3" name="Content Placeholder 2">
            <a:extLst>
              <a:ext uri="{FF2B5EF4-FFF2-40B4-BE49-F238E27FC236}">
                <a16:creationId xmlns:a16="http://schemas.microsoft.com/office/drawing/2014/main" id="{6A2B0568-0E9C-DAE7-E02F-CFF786A8B9C0}"/>
              </a:ext>
            </a:extLst>
          </p:cNvPr>
          <p:cNvSpPr>
            <a:spLocks noGrp="1"/>
          </p:cNvSpPr>
          <p:nvPr>
            <p:ph idx="1"/>
          </p:nvPr>
        </p:nvSpPr>
        <p:spPr>
          <a:xfrm>
            <a:off x="644236" y="1839480"/>
            <a:ext cx="10515600" cy="4351338"/>
          </a:xfrm>
        </p:spPr>
        <p:txBody>
          <a:bodyPr/>
          <a:lstStyle/>
          <a:p>
            <a:pPr algn="ctr"/>
            <a:r>
              <a:rPr lang="en-US" dirty="0"/>
              <a:t>LINK TO GITHUB</a:t>
            </a:r>
          </a:p>
        </p:txBody>
      </p:sp>
      <p:sp>
        <p:nvSpPr>
          <p:cNvPr id="4" name="Rectangle 3">
            <a:extLst>
              <a:ext uri="{FF2B5EF4-FFF2-40B4-BE49-F238E27FC236}">
                <a16:creationId xmlns:a16="http://schemas.microsoft.com/office/drawing/2014/main" id="{78C8EDE4-B130-795B-9EAB-15BFBCA911E9}"/>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597351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753F4B0-5A2C-F32F-7E40-285E929F9F26}"/>
              </a:ext>
            </a:extLst>
          </p:cNvPr>
          <p:cNvSpPr txBox="1"/>
          <p:nvPr/>
        </p:nvSpPr>
        <p:spPr>
          <a:xfrm>
            <a:off x="2909454" y="1923711"/>
            <a:ext cx="7204363" cy="2631490"/>
          </a:xfrm>
          <a:prstGeom prst="rect">
            <a:avLst/>
          </a:prstGeom>
          <a:noFill/>
        </p:spPr>
        <p:txBody>
          <a:bodyPr wrap="square">
            <a:spAutoFit/>
          </a:bodyPr>
          <a:lstStyle/>
          <a:p>
            <a:pPr rtl="0" fontAlgn="base">
              <a:buFont typeface="Arial" panose="020B0604020202020204" pitchFamily="34" charset="0"/>
              <a:buChar char="•"/>
            </a:pPr>
            <a:r>
              <a:rPr lang="en-CA" sz="3000" b="0" i="0" u="none" strike="noStrike" dirty="0">
                <a:solidFill>
                  <a:srgbClr val="000000"/>
                </a:solidFill>
                <a:effectLst/>
                <a:latin typeface="Calibri" panose="020F0502020204030204" pitchFamily="34" charset="0"/>
              </a:rPr>
              <a:t>Biological system: complex, pathway, physical interactors</a:t>
            </a:r>
            <a:endParaRPr lang="en-CA" sz="3000" b="0" i="0" u="none" strike="noStrike" dirty="0">
              <a:solidFill>
                <a:srgbClr val="000000"/>
              </a:solidFill>
              <a:effectLst/>
              <a:latin typeface="Arial" panose="020B0604020202020204" pitchFamily="34" charset="0"/>
            </a:endParaRPr>
          </a:p>
          <a:p>
            <a:pPr rtl="0" fontAlgn="base">
              <a:spcBef>
                <a:spcPts val="560"/>
              </a:spcBef>
              <a:buFont typeface="Arial" panose="020B0604020202020204" pitchFamily="34" charset="0"/>
              <a:buChar char="•"/>
            </a:pPr>
            <a:r>
              <a:rPr lang="en-CA" sz="3000" b="0" i="0" u="none" strike="noStrike" dirty="0">
                <a:solidFill>
                  <a:srgbClr val="000000"/>
                </a:solidFill>
                <a:effectLst/>
                <a:latin typeface="Calibri" panose="020F0502020204030204" pitchFamily="34" charset="0"/>
              </a:rPr>
              <a:t>Similar gene function e.g. protein kinase</a:t>
            </a:r>
            <a:endParaRPr lang="en-CA" sz="3000" b="0" i="0" u="none" strike="noStrike" dirty="0">
              <a:solidFill>
                <a:srgbClr val="000000"/>
              </a:solidFill>
              <a:effectLst/>
              <a:latin typeface="Arial" panose="020B0604020202020204" pitchFamily="34" charset="0"/>
            </a:endParaRPr>
          </a:p>
          <a:p>
            <a:pPr rtl="0" fontAlgn="base">
              <a:spcBef>
                <a:spcPts val="560"/>
              </a:spcBef>
              <a:buFont typeface="Arial" panose="020B0604020202020204" pitchFamily="34" charset="0"/>
              <a:buChar char="•"/>
            </a:pPr>
            <a:r>
              <a:rPr lang="en-CA" sz="3000" b="0" i="0" u="none" strike="noStrike" dirty="0">
                <a:solidFill>
                  <a:srgbClr val="000000"/>
                </a:solidFill>
                <a:effectLst/>
                <a:latin typeface="Calibri" panose="020F0502020204030204" pitchFamily="34" charset="0"/>
              </a:rPr>
              <a:t>Similar cell or tissue location</a:t>
            </a:r>
            <a:endParaRPr lang="en-CA" sz="3000" b="0" i="0" u="none" strike="noStrike" dirty="0">
              <a:solidFill>
                <a:srgbClr val="000000"/>
              </a:solidFill>
              <a:effectLst/>
              <a:latin typeface="Arial" panose="020B0604020202020204" pitchFamily="34" charset="0"/>
            </a:endParaRPr>
          </a:p>
          <a:p>
            <a:pPr rtl="0" fontAlgn="base">
              <a:spcBef>
                <a:spcPts val="560"/>
              </a:spcBef>
              <a:buFont typeface="Arial" panose="020B0604020202020204" pitchFamily="34" charset="0"/>
              <a:buChar char="•"/>
            </a:pPr>
            <a:r>
              <a:rPr lang="en-CA" sz="3000" b="0" i="0" u="none" strike="noStrike" dirty="0">
                <a:solidFill>
                  <a:srgbClr val="000000"/>
                </a:solidFill>
                <a:effectLst/>
                <a:latin typeface="Calibri" panose="020F0502020204030204" pitchFamily="34" charset="0"/>
              </a:rPr>
              <a:t>Chromosomal location (linkage, CNVs)</a:t>
            </a:r>
            <a:endParaRPr lang="en-CA" sz="3000" b="0" i="0" u="none" strike="noStrike" dirty="0">
              <a:solidFill>
                <a:srgbClr val="000000"/>
              </a:solidFill>
              <a:effectLst/>
              <a:latin typeface="Arial" panose="020B0604020202020204" pitchFamily="34" charset="0"/>
            </a:endParaRPr>
          </a:p>
        </p:txBody>
      </p:sp>
      <p:sp>
        <p:nvSpPr>
          <p:cNvPr id="7" name="TextBox 6">
            <a:extLst>
              <a:ext uri="{FF2B5EF4-FFF2-40B4-BE49-F238E27FC236}">
                <a16:creationId xmlns:a16="http://schemas.microsoft.com/office/drawing/2014/main" id="{45E195E1-BCFE-E998-356E-7122C1722B7C}"/>
              </a:ext>
            </a:extLst>
          </p:cNvPr>
          <p:cNvSpPr txBox="1"/>
          <p:nvPr/>
        </p:nvSpPr>
        <p:spPr>
          <a:xfrm>
            <a:off x="3311236" y="695096"/>
            <a:ext cx="6096000" cy="707886"/>
          </a:xfrm>
          <a:prstGeom prst="rect">
            <a:avLst/>
          </a:prstGeom>
          <a:noFill/>
        </p:spPr>
        <p:txBody>
          <a:bodyPr wrap="square">
            <a:spAutoFit/>
          </a:bodyPr>
          <a:lstStyle/>
          <a:p>
            <a:r>
              <a:rPr lang="en-CA" sz="4000" b="1" i="0" u="none" strike="noStrike" dirty="0">
                <a:solidFill>
                  <a:srgbClr val="000000"/>
                </a:solidFill>
                <a:effectLst/>
                <a:latin typeface="Calibri" panose="020F0502020204030204" pitchFamily="34" charset="0"/>
              </a:rPr>
              <a:t>What Do Gene Lists Mean?</a:t>
            </a:r>
            <a:endParaRPr lang="en-US" sz="4000" dirty="0"/>
          </a:p>
        </p:txBody>
      </p:sp>
      <p:sp>
        <p:nvSpPr>
          <p:cNvPr id="9" name="Rectangle 8">
            <a:extLst>
              <a:ext uri="{FF2B5EF4-FFF2-40B4-BE49-F238E27FC236}">
                <a16:creationId xmlns:a16="http://schemas.microsoft.com/office/drawing/2014/main" id="{96C6ABF0-3D85-B14E-DDEC-21A243EE9FA2}"/>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201849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1D533EC-FE4B-63FD-31C3-C6CC3BDEE5CD}"/>
              </a:ext>
            </a:extLst>
          </p:cNvPr>
          <p:cNvSpPr txBox="1"/>
          <p:nvPr/>
        </p:nvSpPr>
        <p:spPr>
          <a:xfrm>
            <a:off x="3048000" y="1431454"/>
            <a:ext cx="8437418" cy="4490973"/>
          </a:xfrm>
          <a:prstGeom prst="rect">
            <a:avLst/>
          </a:prstGeom>
          <a:noFill/>
        </p:spPr>
        <p:txBody>
          <a:bodyPr wrap="square">
            <a:spAutoFit/>
          </a:bodyPr>
          <a:lstStyle/>
          <a:p>
            <a:pPr rtl="0" fontAlgn="base">
              <a:buFont typeface="Arial" panose="020B0604020202020204" pitchFamily="34" charset="0"/>
              <a:buChar char="•"/>
            </a:pPr>
            <a:r>
              <a:rPr lang="en-CA" sz="2500" b="0" i="0" u="none" strike="noStrike" dirty="0">
                <a:solidFill>
                  <a:srgbClr val="000000"/>
                </a:solidFill>
                <a:effectLst/>
                <a:latin typeface="Calibri" panose="020F0502020204030204" pitchFamily="34" charset="0"/>
              </a:rPr>
              <a:t>Molecular profiling e.g. mRNA, protein</a:t>
            </a:r>
            <a:endParaRPr lang="en-CA" sz="2500" b="0" i="0" u="none" strike="noStrike" dirty="0">
              <a:solidFill>
                <a:srgbClr val="000000"/>
              </a:solidFill>
              <a:effectLst/>
              <a:latin typeface="Arial" panose="020B0604020202020204" pitchFamily="34" charset="0"/>
            </a:endParaRPr>
          </a:p>
          <a:p>
            <a:pPr marL="742950" lvl="1" indent="-285750" rtl="0" fontAlgn="base">
              <a:spcBef>
                <a:spcPts val="480"/>
              </a:spcBef>
              <a:buFont typeface="Arial" panose="020B0604020202020204" pitchFamily="34" charset="0"/>
              <a:buChar char="•"/>
            </a:pPr>
            <a:r>
              <a:rPr lang="en-CA" sz="2500" b="0" i="0" u="none" strike="noStrike" dirty="0">
                <a:solidFill>
                  <a:srgbClr val="000000"/>
                </a:solidFill>
                <a:effectLst/>
                <a:latin typeface="Calibri" panose="020F0502020204030204" pitchFamily="34" charset="0"/>
              </a:rPr>
              <a:t>Identification : Gene list</a:t>
            </a:r>
            <a:endParaRPr lang="en-CA" sz="2500" b="0" i="0" u="none" strike="noStrike" dirty="0">
              <a:solidFill>
                <a:srgbClr val="000000"/>
              </a:solidFill>
              <a:effectLst/>
              <a:latin typeface="Arial" panose="020B0604020202020204" pitchFamily="34" charset="0"/>
            </a:endParaRPr>
          </a:p>
          <a:p>
            <a:pPr marL="742950" lvl="1" indent="-285750" rtl="0" fontAlgn="base">
              <a:spcBef>
                <a:spcPts val="480"/>
              </a:spcBef>
              <a:buFont typeface="Arial" panose="020B0604020202020204" pitchFamily="34" charset="0"/>
              <a:buChar char="•"/>
            </a:pPr>
            <a:r>
              <a:rPr lang="en-CA" sz="2500" b="0" i="0" u="none" strike="noStrike" dirty="0">
                <a:solidFill>
                  <a:srgbClr val="000000"/>
                </a:solidFill>
                <a:effectLst/>
                <a:latin typeface="Calibri" panose="020F0502020204030204" pitchFamily="34" charset="0"/>
              </a:rPr>
              <a:t>Quantification : Gene list + values</a:t>
            </a:r>
            <a:endParaRPr lang="en-CA" sz="2500" b="0" i="0" u="none" strike="noStrike" dirty="0">
              <a:solidFill>
                <a:srgbClr val="000000"/>
              </a:solidFill>
              <a:effectLst/>
              <a:latin typeface="Arial" panose="020B0604020202020204" pitchFamily="34" charset="0"/>
            </a:endParaRPr>
          </a:p>
          <a:p>
            <a:pPr marL="742950" lvl="1" indent="-285750" rtl="0" fontAlgn="base">
              <a:spcBef>
                <a:spcPts val="480"/>
              </a:spcBef>
              <a:buFont typeface="Arial" panose="020B0604020202020204" pitchFamily="34" charset="0"/>
              <a:buChar char="•"/>
            </a:pPr>
            <a:r>
              <a:rPr lang="en-CA" sz="2500" b="0" i="0" u="none" strike="noStrike" dirty="0">
                <a:solidFill>
                  <a:srgbClr val="000000"/>
                </a:solidFill>
                <a:effectLst/>
                <a:latin typeface="Calibri" panose="020F0502020204030204" pitchFamily="34" charset="0"/>
              </a:rPr>
              <a:t>Ranking, Clustering (biostatistics)</a:t>
            </a:r>
            <a:endParaRPr lang="en-CA" sz="2500" b="0" i="0" u="none" strike="noStrike" dirty="0">
              <a:solidFill>
                <a:srgbClr val="000000"/>
              </a:solidFill>
              <a:effectLst/>
              <a:latin typeface="Arial" panose="020B0604020202020204" pitchFamily="34" charset="0"/>
            </a:endParaRPr>
          </a:p>
          <a:p>
            <a:pPr rtl="0" fontAlgn="base">
              <a:spcBef>
                <a:spcPts val="560"/>
              </a:spcBef>
              <a:buFont typeface="Arial" panose="020B0604020202020204" pitchFamily="34" charset="0"/>
              <a:buChar char="•"/>
            </a:pPr>
            <a:r>
              <a:rPr lang="en-CA" sz="2500" b="0" i="0" u="none" strike="noStrike" dirty="0">
                <a:solidFill>
                  <a:srgbClr val="000000"/>
                </a:solidFill>
                <a:effectLst/>
                <a:latin typeface="Calibri" panose="020F0502020204030204" pitchFamily="34" charset="0"/>
              </a:rPr>
              <a:t>Interactions: Protein interactions, microRNA targets, transcription factor binding sites (</a:t>
            </a:r>
            <a:r>
              <a:rPr lang="en-CA" sz="2500" b="0" i="0" u="none" strike="noStrike" dirty="0" err="1">
                <a:solidFill>
                  <a:srgbClr val="000000"/>
                </a:solidFill>
                <a:effectLst/>
                <a:latin typeface="Calibri" panose="020F0502020204030204" pitchFamily="34" charset="0"/>
              </a:rPr>
              <a:t>ChIP</a:t>
            </a:r>
            <a:r>
              <a:rPr lang="en-CA" sz="2500" b="0" i="0" u="none" strike="noStrike" dirty="0">
                <a:solidFill>
                  <a:srgbClr val="000000"/>
                </a:solidFill>
                <a:effectLst/>
                <a:latin typeface="Calibri" panose="020F0502020204030204" pitchFamily="34" charset="0"/>
              </a:rPr>
              <a:t>)</a:t>
            </a:r>
            <a:endParaRPr lang="en-CA" sz="2500" b="0" i="0" u="none" strike="noStrike" dirty="0">
              <a:solidFill>
                <a:srgbClr val="000000"/>
              </a:solidFill>
              <a:effectLst/>
              <a:latin typeface="Arial" panose="020B0604020202020204" pitchFamily="34" charset="0"/>
            </a:endParaRPr>
          </a:p>
          <a:p>
            <a:pPr rtl="0" fontAlgn="base">
              <a:spcBef>
                <a:spcPts val="560"/>
              </a:spcBef>
              <a:buFont typeface="Arial" panose="020B0604020202020204" pitchFamily="34" charset="0"/>
              <a:buChar char="•"/>
            </a:pPr>
            <a:r>
              <a:rPr lang="en-CA" sz="2500" b="0" i="0" u="none" strike="noStrike" dirty="0">
                <a:solidFill>
                  <a:srgbClr val="000000"/>
                </a:solidFill>
                <a:effectLst/>
                <a:latin typeface="Calibri" panose="020F0502020204030204" pitchFamily="34" charset="0"/>
              </a:rPr>
              <a:t>Genetic screen e.g. of knock out library</a:t>
            </a:r>
            <a:endParaRPr lang="en-CA" sz="2500" b="0" i="0" u="none" strike="noStrike" dirty="0">
              <a:solidFill>
                <a:srgbClr val="000000"/>
              </a:solidFill>
              <a:effectLst/>
              <a:latin typeface="Arial" panose="020B0604020202020204" pitchFamily="34" charset="0"/>
            </a:endParaRPr>
          </a:p>
          <a:p>
            <a:pPr rtl="0" fontAlgn="base">
              <a:spcBef>
                <a:spcPts val="560"/>
              </a:spcBef>
              <a:buFont typeface="Arial" panose="020B0604020202020204" pitchFamily="34" charset="0"/>
              <a:buChar char="•"/>
            </a:pPr>
            <a:r>
              <a:rPr lang="en-CA" sz="2500" b="0" i="0" u="none" strike="noStrike" dirty="0">
                <a:solidFill>
                  <a:srgbClr val="000000"/>
                </a:solidFill>
                <a:effectLst/>
                <a:latin typeface="Calibri" panose="020F0502020204030204" pitchFamily="34" charset="0"/>
              </a:rPr>
              <a:t>Association studies (Genome-wide)</a:t>
            </a:r>
            <a:endParaRPr lang="en-CA" sz="2500" b="0" i="0" u="none" strike="noStrike" dirty="0">
              <a:solidFill>
                <a:srgbClr val="000000"/>
              </a:solidFill>
              <a:effectLst/>
              <a:latin typeface="Arial" panose="020B0604020202020204" pitchFamily="34" charset="0"/>
            </a:endParaRPr>
          </a:p>
          <a:p>
            <a:pPr marL="742950" lvl="1" indent="-285750" rtl="0" fontAlgn="base">
              <a:spcBef>
                <a:spcPts val="480"/>
              </a:spcBef>
              <a:buFont typeface="Arial" panose="020B0604020202020204" pitchFamily="34" charset="0"/>
              <a:buChar char="•"/>
            </a:pPr>
            <a:r>
              <a:rPr lang="en-CA" sz="2500" b="0" i="0" u="none" strike="noStrike" dirty="0">
                <a:solidFill>
                  <a:srgbClr val="000000"/>
                </a:solidFill>
                <a:effectLst/>
                <a:latin typeface="Calibri" panose="020F0502020204030204" pitchFamily="34" charset="0"/>
              </a:rPr>
              <a:t>Single nucleotide polymorphisms (SNPs)</a:t>
            </a:r>
            <a:endParaRPr lang="en-CA" sz="2500" b="0" i="0" u="none" strike="noStrike" dirty="0">
              <a:solidFill>
                <a:srgbClr val="000000"/>
              </a:solidFill>
              <a:effectLst/>
              <a:latin typeface="Arial" panose="020B0604020202020204" pitchFamily="34" charset="0"/>
            </a:endParaRPr>
          </a:p>
          <a:p>
            <a:pPr marL="742950" lvl="1" indent="-285750" rtl="0" fontAlgn="base">
              <a:spcBef>
                <a:spcPts val="480"/>
              </a:spcBef>
              <a:buFont typeface="Arial" panose="020B0604020202020204" pitchFamily="34" charset="0"/>
              <a:buChar char="•"/>
            </a:pPr>
            <a:r>
              <a:rPr lang="en-CA" sz="2500" b="0" i="0" u="none" strike="noStrike" dirty="0">
                <a:solidFill>
                  <a:srgbClr val="000000"/>
                </a:solidFill>
                <a:effectLst/>
                <a:latin typeface="Calibri" panose="020F0502020204030204" pitchFamily="34" charset="0"/>
              </a:rPr>
              <a:t>Copy number variants (CNVs)</a:t>
            </a:r>
            <a:endParaRPr lang="en-CA" sz="2500" b="0" i="0" u="none" strike="noStrike" dirty="0">
              <a:solidFill>
                <a:srgbClr val="000000"/>
              </a:solidFill>
              <a:effectLst/>
              <a:latin typeface="Arial" panose="020B0604020202020204" pitchFamily="34" charset="0"/>
            </a:endParaRPr>
          </a:p>
        </p:txBody>
      </p:sp>
      <p:sp>
        <p:nvSpPr>
          <p:cNvPr id="7" name="TextBox 6">
            <a:extLst>
              <a:ext uri="{FF2B5EF4-FFF2-40B4-BE49-F238E27FC236}">
                <a16:creationId xmlns:a16="http://schemas.microsoft.com/office/drawing/2014/main" id="{662F27AC-723B-9671-9DC8-EB882659006C}"/>
              </a:ext>
            </a:extLst>
          </p:cNvPr>
          <p:cNvSpPr txBox="1"/>
          <p:nvPr/>
        </p:nvSpPr>
        <p:spPr>
          <a:xfrm>
            <a:off x="3297381" y="362680"/>
            <a:ext cx="6096000" cy="553998"/>
          </a:xfrm>
          <a:prstGeom prst="rect">
            <a:avLst/>
          </a:prstGeom>
          <a:noFill/>
        </p:spPr>
        <p:txBody>
          <a:bodyPr wrap="square">
            <a:spAutoFit/>
          </a:bodyPr>
          <a:lstStyle/>
          <a:p>
            <a:pPr algn="ctr" rtl="0">
              <a:buNone/>
            </a:pPr>
            <a:r>
              <a:rPr lang="en-CA" sz="3000" b="1" i="0" u="none" strike="noStrike" dirty="0">
                <a:solidFill>
                  <a:srgbClr val="000000"/>
                </a:solidFill>
                <a:effectLst/>
                <a:latin typeface="Calibri" panose="020F0502020204030204" pitchFamily="34" charset="0"/>
              </a:rPr>
              <a:t>Where Do Gene Lists Come From?</a:t>
            </a:r>
            <a:endParaRPr lang="en-CA" sz="3000" b="0" dirty="0">
              <a:effectLst/>
            </a:endParaRPr>
          </a:p>
        </p:txBody>
      </p:sp>
      <p:sp>
        <p:nvSpPr>
          <p:cNvPr id="9" name="Rectangle 8">
            <a:extLst>
              <a:ext uri="{FF2B5EF4-FFF2-40B4-BE49-F238E27FC236}">
                <a16:creationId xmlns:a16="http://schemas.microsoft.com/office/drawing/2014/main" id="{5468A574-5DE9-C84B-86A4-DDD75154FD15}"/>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6645445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B26953-EBF8-684C-B472-AF01C790DB1E}"/>
              </a:ext>
            </a:extLst>
          </p:cNvPr>
          <p:cNvSpPr>
            <a:spLocks noGrp="1"/>
          </p:cNvSpPr>
          <p:nvPr>
            <p:ph type="sldNum" sz="quarter" idx="12"/>
          </p:nvPr>
        </p:nvSpPr>
        <p:spPr>
          <a:xfrm>
            <a:off x="7288213" y="6178553"/>
            <a:ext cx="2228850" cy="365125"/>
          </a:xfrm>
        </p:spPr>
        <p:txBody>
          <a:bodyPr/>
          <a:lstStyle/>
          <a:p>
            <a:fld id="{98DDC0CE-AB8E-E941-A89C-F3A04681F3DC}" type="slidenum">
              <a:rPr lang="en-US" smtClean="0"/>
              <a:t>7</a:t>
            </a:fld>
            <a:endParaRPr lang="en-US"/>
          </a:p>
        </p:txBody>
      </p:sp>
      <p:pic>
        <p:nvPicPr>
          <p:cNvPr id="5" name="Picture 31">
            <a:extLst>
              <a:ext uri="{FF2B5EF4-FFF2-40B4-BE49-F238E27FC236}">
                <a16:creationId xmlns:a16="http://schemas.microsoft.com/office/drawing/2014/main" id="{1A978551-BDA3-2B44-859A-BFCA75BF9DE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46851" y="1238870"/>
            <a:ext cx="5954446" cy="3536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21">
            <a:extLst>
              <a:ext uri="{FF2B5EF4-FFF2-40B4-BE49-F238E27FC236}">
                <a16:creationId xmlns:a16="http://schemas.microsoft.com/office/drawing/2014/main" id="{29A57038-4CB0-1B4C-AD12-63A7E019EB66}"/>
              </a:ext>
            </a:extLst>
          </p:cNvPr>
          <p:cNvSpPr txBox="1">
            <a:spLocks noChangeArrowheads="1"/>
          </p:cNvSpPr>
          <p:nvPr/>
        </p:nvSpPr>
        <p:spPr bwMode="auto">
          <a:xfrm>
            <a:off x="2084414" y="134116"/>
            <a:ext cx="871058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1pPr>
            <a:lvl2pPr marL="742950" indent="-28575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2pPr>
            <a:lvl3pPr marL="11430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3pPr>
            <a:lvl4pPr marL="16002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4pPr>
            <a:lvl5pPr marL="20574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9pPr>
          </a:lstStyle>
          <a:p>
            <a:pPr marL="0" indent="0" algn="ctr">
              <a:spcBef>
                <a:spcPct val="0"/>
              </a:spcBef>
              <a:buNone/>
            </a:pPr>
            <a:r>
              <a:rPr lang="en-US" altLang="en-US" sz="2400" dirty="0">
                <a:latin typeface="Arial" panose="020B0604020202020204" pitchFamily="34" charset="0"/>
              </a:rPr>
              <a:t>Pathway enrichment analysis using bioinformatic tools save time compared to the traditional approach</a:t>
            </a:r>
          </a:p>
        </p:txBody>
      </p:sp>
      <p:pic>
        <p:nvPicPr>
          <p:cNvPr id="7" name="Picture 3">
            <a:extLst>
              <a:ext uri="{FF2B5EF4-FFF2-40B4-BE49-F238E27FC236}">
                <a16:creationId xmlns:a16="http://schemas.microsoft.com/office/drawing/2014/main" id="{97C03ADE-577A-DC4D-87CE-4F949D4D43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45250" t="13792" r="30383" b="31033"/>
          <a:stretch>
            <a:fillRect/>
          </a:stretch>
        </p:blipFill>
        <p:spPr bwMode="auto">
          <a:xfrm>
            <a:off x="1990297" y="1446828"/>
            <a:ext cx="629347" cy="2877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Arrow Connector 7">
            <a:extLst>
              <a:ext uri="{FF2B5EF4-FFF2-40B4-BE49-F238E27FC236}">
                <a16:creationId xmlns:a16="http://schemas.microsoft.com/office/drawing/2014/main" id="{6EF0E2BF-848A-214B-8724-D74C2A9794B3}"/>
              </a:ext>
            </a:extLst>
          </p:cNvPr>
          <p:cNvCxnSpPr>
            <a:cxnSpLocks/>
          </p:cNvCxnSpPr>
          <p:nvPr/>
        </p:nvCxnSpPr>
        <p:spPr>
          <a:xfrm>
            <a:off x="2560976" y="1856864"/>
            <a:ext cx="1021207" cy="201781"/>
          </a:xfrm>
          <a:prstGeom prst="straightConnector1">
            <a:avLst/>
          </a:prstGeom>
          <a:ln w="9525" cmpd="sng">
            <a:solidFill>
              <a:schemeClr val="bg1">
                <a:lumMod val="50000"/>
              </a:schemeClr>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FE49EDC5-2BBF-FA42-A8D5-4B20EDF1D2B2}"/>
              </a:ext>
            </a:extLst>
          </p:cNvPr>
          <p:cNvCxnSpPr>
            <a:cxnSpLocks/>
          </p:cNvCxnSpPr>
          <p:nvPr/>
        </p:nvCxnSpPr>
        <p:spPr>
          <a:xfrm>
            <a:off x="2560975" y="2062103"/>
            <a:ext cx="1277212" cy="167780"/>
          </a:xfrm>
          <a:prstGeom prst="straightConnector1">
            <a:avLst/>
          </a:prstGeom>
          <a:ln w="9525" cmpd="sng">
            <a:solidFill>
              <a:schemeClr val="bg1">
                <a:lumMod val="50000"/>
              </a:schemeClr>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4B0C25C6-F975-B248-9E54-F1D56C7235F2}"/>
              </a:ext>
            </a:extLst>
          </p:cNvPr>
          <p:cNvCxnSpPr>
            <a:cxnSpLocks/>
          </p:cNvCxnSpPr>
          <p:nvPr/>
        </p:nvCxnSpPr>
        <p:spPr>
          <a:xfrm>
            <a:off x="2566646" y="2267344"/>
            <a:ext cx="1333477" cy="100521"/>
          </a:xfrm>
          <a:prstGeom prst="straightConnector1">
            <a:avLst/>
          </a:prstGeom>
          <a:ln w="9525" cmpd="sng">
            <a:solidFill>
              <a:schemeClr val="bg1">
                <a:lumMod val="50000"/>
              </a:schemeClr>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1025A97D-4656-E740-951E-998FCB2D47DE}"/>
              </a:ext>
            </a:extLst>
          </p:cNvPr>
          <p:cNvCxnSpPr>
            <a:cxnSpLocks/>
          </p:cNvCxnSpPr>
          <p:nvPr/>
        </p:nvCxnSpPr>
        <p:spPr>
          <a:xfrm>
            <a:off x="2560975" y="2473719"/>
            <a:ext cx="1403808" cy="0"/>
          </a:xfrm>
          <a:prstGeom prst="straightConnector1">
            <a:avLst/>
          </a:prstGeom>
          <a:ln w="9525" cmpd="sng">
            <a:solidFill>
              <a:schemeClr val="bg1">
                <a:lumMod val="50000"/>
              </a:schemeClr>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B74E0AC4-3D9D-E749-8103-A9B72305C8C0}"/>
              </a:ext>
            </a:extLst>
          </p:cNvPr>
          <p:cNvCxnSpPr>
            <a:cxnSpLocks/>
          </p:cNvCxnSpPr>
          <p:nvPr/>
        </p:nvCxnSpPr>
        <p:spPr>
          <a:xfrm>
            <a:off x="2560975" y="2678960"/>
            <a:ext cx="1403808" cy="254735"/>
          </a:xfrm>
          <a:prstGeom prst="straightConnector1">
            <a:avLst/>
          </a:prstGeom>
          <a:ln w="9525" cmpd="sng">
            <a:solidFill>
              <a:schemeClr val="bg1">
                <a:lumMod val="50000"/>
              </a:schemeClr>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938DD333-CC55-FD4A-AB07-0614ECD74790}"/>
              </a:ext>
            </a:extLst>
          </p:cNvPr>
          <p:cNvCxnSpPr>
            <a:cxnSpLocks/>
          </p:cNvCxnSpPr>
          <p:nvPr/>
        </p:nvCxnSpPr>
        <p:spPr>
          <a:xfrm>
            <a:off x="2560975" y="2885336"/>
            <a:ext cx="1340510" cy="423311"/>
          </a:xfrm>
          <a:prstGeom prst="straightConnector1">
            <a:avLst/>
          </a:prstGeom>
          <a:ln w="9525" cmpd="sng">
            <a:solidFill>
              <a:schemeClr val="bg1">
                <a:lumMod val="50000"/>
              </a:schemeClr>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3D270F8E-6C70-7D40-B34C-CEC936B9DE02}"/>
              </a:ext>
            </a:extLst>
          </p:cNvPr>
          <p:cNvCxnSpPr>
            <a:cxnSpLocks/>
          </p:cNvCxnSpPr>
          <p:nvPr/>
        </p:nvCxnSpPr>
        <p:spPr>
          <a:xfrm>
            <a:off x="2560977" y="3090576"/>
            <a:ext cx="1212507" cy="509472"/>
          </a:xfrm>
          <a:prstGeom prst="straightConnector1">
            <a:avLst/>
          </a:prstGeom>
          <a:ln w="9525" cmpd="sng">
            <a:solidFill>
              <a:schemeClr val="bg1">
                <a:lumMod val="50000"/>
              </a:schemeClr>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60B4AE8E-7CE1-794B-967A-88E1C94FFB91}"/>
              </a:ext>
            </a:extLst>
          </p:cNvPr>
          <p:cNvCxnSpPr>
            <a:cxnSpLocks/>
          </p:cNvCxnSpPr>
          <p:nvPr/>
        </p:nvCxnSpPr>
        <p:spPr>
          <a:xfrm>
            <a:off x="2560976" y="3295818"/>
            <a:ext cx="888985" cy="595631"/>
          </a:xfrm>
          <a:prstGeom prst="straightConnector1">
            <a:avLst/>
          </a:prstGeom>
          <a:ln w="9525" cmpd="sng">
            <a:solidFill>
              <a:schemeClr val="bg1">
                <a:lumMod val="50000"/>
              </a:schemeClr>
            </a:solidFill>
            <a:headEnd type="none"/>
            <a:tailEnd type="arrow"/>
          </a:ln>
          <a:effectLst/>
        </p:spPr>
        <p:style>
          <a:lnRef idx="2">
            <a:schemeClr val="accent1"/>
          </a:lnRef>
          <a:fillRef idx="0">
            <a:schemeClr val="accent1"/>
          </a:fillRef>
          <a:effectRef idx="1">
            <a:schemeClr val="accent1"/>
          </a:effectRef>
          <a:fontRef idx="minor">
            <a:schemeClr val="tx1"/>
          </a:fontRef>
        </p:style>
      </p:cxnSp>
      <p:pic>
        <p:nvPicPr>
          <p:cNvPr id="16" name="Picture 30" descr="BES_089.png">
            <a:extLst>
              <a:ext uri="{FF2B5EF4-FFF2-40B4-BE49-F238E27FC236}">
                <a16:creationId xmlns:a16="http://schemas.microsoft.com/office/drawing/2014/main" id="{84799835-3D52-8041-9F60-4A3A7521AAF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474594" y="4463764"/>
            <a:ext cx="1953759" cy="1350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a:extLst>
              <a:ext uri="{FF2B5EF4-FFF2-40B4-BE49-F238E27FC236}">
                <a16:creationId xmlns:a16="http://schemas.microsoft.com/office/drawing/2014/main" id="{84993D52-C7CB-194C-AFA4-BE36F5B804FE}"/>
              </a:ext>
            </a:extLst>
          </p:cNvPr>
          <p:cNvSpPr>
            <a:spLocks noChangeArrowheads="1"/>
          </p:cNvSpPr>
          <p:nvPr/>
        </p:nvSpPr>
        <p:spPr bwMode="auto">
          <a:xfrm>
            <a:off x="5893070" y="3427980"/>
            <a:ext cx="1904731" cy="343920"/>
          </a:xfrm>
          <a:prstGeom prst="rect">
            <a:avLst/>
          </a:prstGeom>
          <a:noFill/>
          <a:ln w="9525">
            <a:solidFill>
              <a:srgbClr val="FF0000"/>
            </a:solidFill>
            <a:miter lim="800000"/>
            <a:headEnd/>
            <a:tailEnd/>
          </a:ln>
          <a:effectLst>
            <a:outerShdw blurRad="40000" dist="23000" dir="5400000" rotWithShape="0">
              <a:srgbClr val="80808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defRPr/>
            </a:pPr>
            <a:endParaRPr lang="en-US" altLang="en-US" sz="1714">
              <a:solidFill>
                <a:srgbClr val="FFFFFF"/>
              </a:solidFill>
              <a:latin typeface="Segoe UI" pitchFamily="34" charset="0"/>
            </a:endParaRPr>
          </a:p>
        </p:txBody>
      </p:sp>
      <p:sp>
        <p:nvSpPr>
          <p:cNvPr id="18" name="Rectangle 17">
            <a:extLst>
              <a:ext uri="{FF2B5EF4-FFF2-40B4-BE49-F238E27FC236}">
                <a16:creationId xmlns:a16="http://schemas.microsoft.com/office/drawing/2014/main" id="{252F5FA0-FECE-894E-9870-80D98DBB2916}"/>
              </a:ext>
            </a:extLst>
          </p:cNvPr>
          <p:cNvSpPr>
            <a:spLocks noChangeArrowheads="1"/>
          </p:cNvSpPr>
          <p:nvPr/>
        </p:nvSpPr>
        <p:spPr bwMode="auto">
          <a:xfrm>
            <a:off x="2076155" y="2745058"/>
            <a:ext cx="484819" cy="188637"/>
          </a:xfrm>
          <a:prstGeom prst="rect">
            <a:avLst/>
          </a:prstGeom>
          <a:noFill/>
          <a:ln w="28575">
            <a:solidFill>
              <a:srgbClr val="FF0000"/>
            </a:solidFill>
            <a:miter lim="800000"/>
            <a:headEnd/>
            <a:tailEnd/>
          </a:ln>
          <a:effectLst>
            <a:outerShdw blurRad="40000" dist="23000" dir="5400000" rotWithShape="0">
              <a:srgbClr val="80808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defRPr/>
            </a:pPr>
            <a:endParaRPr lang="en-US" altLang="en-US" sz="1714">
              <a:solidFill>
                <a:srgbClr val="FFFFFF"/>
              </a:solidFill>
              <a:latin typeface="Segoe UI" pitchFamily="34" charset="0"/>
            </a:endParaRPr>
          </a:p>
        </p:txBody>
      </p:sp>
      <p:sp>
        <p:nvSpPr>
          <p:cNvPr id="19" name="TextBox 18">
            <a:extLst>
              <a:ext uri="{FF2B5EF4-FFF2-40B4-BE49-F238E27FC236}">
                <a16:creationId xmlns:a16="http://schemas.microsoft.com/office/drawing/2014/main" id="{76BCF82C-1183-2840-AB1C-75D1783351F4}"/>
              </a:ext>
            </a:extLst>
          </p:cNvPr>
          <p:cNvSpPr txBox="1">
            <a:spLocks noChangeArrowheads="1"/>
          </p:cNvSpPr>
          <p:nvPr/>
        </p:nvSpPr>
        <p:spPr bwMode="auto">
          <a:xfrm>
            <a:off x="1097092" y="2778347"/>
            <a:ext cx="1786409" cy="202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1pPr>
            <a:lvl2pPr marL="742950" indent="-28575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2pPr>
            <a:lvl3pPr marL="11430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3pPr>
            <a:lvl4pPr marL="16002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4pPr>
            <a:lvl5pPr marL="20574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9pPr>
          </a:lstStyle>
          <a:p>
            <a:pPr eaLnBrk="1" hangingPunct="1">
              <a:spcBef>
                <a:spcPct val="0"/>
              </a:spcBef>
              <a:buFontTx/>
              <a:buNone/>
            </a:pPr>
            <a:r>
              <a:rPr lang="en-US" altLang="en-US" sz="714" dirty="0">
                <a:solidFill>
                  <a:srgbClr val="FF0000"/>
                </a:solidFill>
                <a:latin typeface="Comic Sans MS" panose="030F0902030302020204" pitchFamily="66" charset="0"/>
              </a:rPr>
              <a:t>my favorite protein</a:t>
            </a:r>
          </a:p>
        </p:txBody>
      </p:sp>
      <p:sp>
        <p:nvSpPr>
          <p:cNvPr id="3" name="Rectangle 2">
            <a:extLst>
              <a:ext uri="{FF2B5EF4-FFF2-40B4-BE49-F238E27FC236}">
                <a16:creationId xmlns:a16="http://schemas.microsoft.com/office/drawing/2014/main" id="{870796F2-4697-1F4B-A5C7-4E98C3B47215}"/>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494567071"/>
      </p:ext>
    </p:extLst>
  </p:cSld>
  <p:clrMapOvr>
    <a:masterClrMapping/>
  </p:clrMapOvr>
  <mc:AlternateContent xmlns:mc="http://schemas.openxmlformats.org/markup-compatibility/2006" xmlns:p14="http://schemas.microsoft.com/office/powerpoint/2010/main">
    <mc:Choice Requires="p14">
      <p:transition spd="slow" p14:dur="2000" advTm="61047"/>
    </mc:Choice>
    <mc:Fallback xmlns="">
      <p:transition spd="slow" advTm="6104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5CB534A-1243-0A4E-A849-4CC879628C19}"/>
              </a:ext>
            </a:extLst>
          </p:cNvPr>
          <p:cNvSpPr>
            <a:spLocks noGrp="1"/>
          </p:cNvSpPr>
          <p:nvPr>
            <p:ph type="title"/>
          </p:nvPr>
        </p:nvSpPr>
        <p:spPr>
          <a:xfrm>
            <a:off x="2601389" y="289593"/>
            <a:ext cx="7387890" cy="816429"/>
          </a:xfrm>
        </p:spPr>
        <p:txBody>
          <a:bodyPr>
            <a:normAutofit fontScale="90000"/>
          </a:bodyPr>
          <a:lstStyle/>
          <a:p>
            <a:pPr algn="ctr"/>
            <a:r>
              <a:rPr lang="en-US" altLang="en-US" dirty="0">
                <a:latin typeface="Arial" panose="020B0604020202020204" pitchFamily="34" charset="0"/>
                <a:ea typeface="ＭＳ Ｐゴシック" panose="020B0600070205080204" pitchFamily="34" charset="-128"/>
                <a:cs typeface="Calibri" panose="020F0502020204030204" pitchFamily="34" charset="0"/>
              </a:rPr>
              <a:t>Benefits of Pathway Enrichment Analysis</a:t>
            </a:r>
          </a:p>
        </p:txBody>
      </p:sp>
      <p:sp>
        <p:nvSpPr>
          <p:cNvPr id="6" name="Content Placeholder 2">
            <a:extLst>
              <a:ext uri="{FF2B5EF4-FFF2-40B4-BE49-F238E27FC236}">
                <a16:creationId xmlns:a16="http://schemas.microsoft.com/office/drawing/2014/main" id="{7E9F875A-7B6E-B64E-97DF-1C5900110633}"/>
              </a:ext>
            </a:extLst>
          </p:cNvPr>
          <p:cNvSpPr>
            <a:spLocks noGrp="1"/>
          </p:cNvSpPr>
          <p:nvPr>
            <p:ph idx="1"/>
          </p:nvPr>
        </p:nvSpPr>
        <p:spPr>
          <a:xfrm>
            <a:off x="2779189" y="1902780"/>
            <a:ext cx="7708702" cy="4701221"/>
          </a:xfrm>
        </p:spPr>
        <p:txBody>
          <a:bodyPr>
            <a:normAutofit fontScale="62500" lnSpcReduction="20000"/>
          </a:bodyPr>
          <a:lstStyle/>
          <a:p>
            <a:r>
              <a:rPr lang="en-US" altLang="en-US" sz="4400" dirty="0">
                <a:solidFill>
                  <a:srgbClr val="FF0000"/>
                </a:solidFill>
                <a:latin typeface="Arial" panose="020B0604020202020204" pitchFamily="34" charset="0"/>
                <a:ea typeface="ＭＳ Ｐゴシック" panose="020B0600070205080204" pitchFamily="34" charset="-128"/>
                <a:cs typeface="Calibri" panose="020F0502020204030204" pitchFamily="34" charset="0"/>
              </a:rPr>
              <a:t>Results are easier to interpret</a:t>
            </a:r>
          </a:p>
          <a:p>
            <a:pPr lvl="1"/>
            <a:r>
              <a:rPr lang="en-US" altLang="en-US" sz="4400" dirty="0">
                <a:latin typeface="Arial" panose="020B0604020202020204" pitchFamily="34" charset="0"/>
                <a:ea typeface="ＭＳ Ｐゴシック" panose="020B0600070205080204" pitchFamily="34" charset="-128"/>
                <a:cs typeface="Calibri" panose="020F0502020204030204" pitchFamily="34" charset="0"/>
              </a:rPr>
              <a:t>Familiar concepts e.g. cell cycle</a:t>
            </a:r>
          </a:p>
          <a:p>
            <a:r>
              <a:rPr lang="en-US" altLang="en-US" sz="4400" dirty="0">
                <a:solidFill>
                  <a:srgbClr val="FF0000"/>
                </a:solidFill>
                <a:latin typeface="Arial" panose="020B0604020202020204" pitchFamily="34" charset="0"/>
                <a:ea typeface="ＭＳ Ｐゴシック" panose="020B0600070205080204" pitchFamily="34" charset="-128"/>
                <a:cs typeface="Calibri" panose="020F0502020204030204" pitchFamily="34" charset="0"/>
              </a:rPr>
              <a:t>Improves statistical power</a:t>
            </a:r>
          </a:p>
          <a:p>
            <a:pPr lvl="1"/>
            <a:r>
              <a:rPr lang="en-US" altLang="en-US" sz="4400" dirty="0">
                <a:latin typeface="Arial" panose="020B0604020202020204" pitchFamily="34" charset="0"/>
                <a:ea typeface="ＭＳ Ｐゴシック" panose="020B0600070205080204" pitchFamily="34" charset="-128"/>
                <a:cs typeface="Calibri" panose="020F0502020204030204" pitchFamily="34" charset="0"/>
              </a:rPr>
              <a:t>Fewer tests, aggregates data from multiple genes into one pathway</a:t>
            </a:r>
          </a:p>
          <a:p>
            <a:r>
              <a:rPr lang="en-US" altLang="en-US" sz="4400" dirty="0">
                <a:solidFill>
                  <a:srgbClr val="FF0000"/>
                </a:solidFill>
                <a:latin typeface="Arial" panose="020B0604020202020204" pitchFamily="34" charset="0"/>
                <a:ea typeface="ＭＳ Ｐゴシック" panose="020B0600070205080204" pitchFamily="34" charset="-128"/>
                <a:cs typeface="Calibri" panose="020F0502020204030204" pitchFamily="34" charset="0"/>
              </a:rPr>
              <a:t>More reproducible</a:t>
            </a:r>
          </a:p>
          <a:p>
            <a:pPr lvl="1"/>
            <a:r>
              <a:rPr lang="en-US" altLang="en-US" sz="4400" dirty="0">
                <a:latin typeface="Arial" panose="020B0604020202020204" pitchFamily="34" charset="0"/>
                <a:ea typeface="ＭＳ Ｐゴシック" panose="020B0600070205080204" pitchFamily="34" charset="-128"/>
                <a:cs typeface="Calibri" panose="020F0502020204030204" pitchFamily="34" charset="0"/>
              </a:rPr>
              <a:t>E.g. gene expression signatures</a:t>
            </a:r>
          </a:p>
          <a:p>
            <a:r>
              <a:rPr lang="en-US" altLang="en-US" sz="4400" dirty="0">
                <a:solidFill>
                  <a:srgbClr val="FF0000"/>
                </a:solidFill>
                <a:latin typeface="Arial" panose="020B0604020202020204" pitchFamily="34" charset="0"/>
                <a:ea typeface="ＭＳ Ｐゴシック" panose="020B0600070205080204" pitchFamily="34" charset="-128"/>
                <a:cs typeface="Calibri" panose="020F0502020204030204" pitchFamily="34" charset="0"/>
              </a:rPr>
              <a:t>Facilitates integration of multiple data types</a:t>
            </a:r>
          </a:p>
          <a:p>
            <a:endParaRPr lang="en-US" altLang="en-US" sz="4400" dirty="0">
              <a:latin typeface="Arial" panose="020B0604020202020204" pitchFamily="34" charset="0"/>
              <a:ea typeface="ＭＳ Ｐゴシック" panose="020B0600070205080204" pitchFamily="34" charset="-128"/>
              <a:cs typeface="Calibri" panose="020F0502020204030204" pitchFamily="34" charset="0"/>
            </a:endParaRPr>
          </a:p>
          <a:p>
            <a:r>
              <a:rPr lang="en-US" altLang="en-US" sz="4400" dirty="0">
                <a:latin typeface="Arial" panose="020B0604020202020204" pitchFamily="34" charset="0"/>
                <a:ea typeface="ＭＳ Ｐゴシック" panose="020B0600070205080204" pitchFamily="34" charset="-128"/>
                <a:cs typeface="Calibri" panose="020F0502020204030204" pitchFamily="34" charset="0"/>
              </a:rPr>
              <a:t>Identifies possible causal mechanisms</a:t>
            </a:r>
          </a:p>
          <a:p>
            <a:r>
              <a:rPr lang="en-US" altLang="en-US" sz="4400" dirty="0">
                <a:latin typeface="Arial" panose="020B0604020202020204" pitchFamily="34" charset="0"/>
                <a:ea typeface="ＭＳ Ｐゴシック" panose="020B0600070205080204" pitchFamily="34" charset="-128"/>
                <a:cs typeface="Calibri" panose="020F0502020204030204" pitchFamily="34" charset="0"/>
              </a:rPr>
              <a:t>Predicts new roles for genes</a:t>
            </a:r>
          </a:p>
          <a:p>
            <a:endParaRPr lang="en-US" altLang="en-US" dirty="0">
              <a:latin typeface="Arial" panose="020B0604020202020204" pitchFamily="34" charset="0"/>
              <a:ea typeface="ＭＳ Ｐゴシック" panose="020B0600070205080204" pitchFamily="34" charset="-128"/>
              <a:cs typeface="Calibri" panose="020F0502020204030204" pitchFamily="34" charset="0"/>
            </a:endParaRPr>
          </a:p>
          <a:p>
            <a:endParaRPr lang="en-US" altLang="en-US" dirty="0">
              <a:latin typeface="Arial" panose="020B0604020202020204" pitchFamily="34" charset="0"/>
              <a:ea typeface="ＭＳ Ｐゴシック" panose="020B0600070205080204" pitchFamily="34" charset="-128"/>
              <a:cs typeface="Calibri" panose="020F0502020204030204" pitchFamily="34" charset="0"/>
            </a:endParaRPr>
          </a:p>
          <a:p>
            <a:endParaRPr lang="en-US" altLang="en-US" dirty="0">
              <a:latin typeface="Arial" panose="020B0604020202020204" pitchFamily="34" charset="0"/>
              <a:ea typeface="ＭＳ Ｐゴシック" panose="020B0600070205080204" pitchFamily="34" charset="-128"/>
              <a:cs typeface="Calibri" panose="020F0502020204030204" pitchFamily="34" charset="0"/>
            </a:endParaRPr>
          </a:p>
          <a:p>
            <a:endParaRPr lang="en-US" altLang="en-US" dirty="0">
              <a:latin typeface="Arial" panose="020B0604020202020204" pitchFamily="34" charset="0"/>
              <a:ea typeface="ＭＳ Ｐゴシック" panose="020B0600070205080204" pitchFamily="34" charset="-128"/>
              <a:cs typeface="Calibri" panose="020F0502020204030204" pitchFamily="34" charset="0"/>
            </a:endParaRPr>
          </a:p>
          <a:p>
            <a:endParaRPr lang="en-US" altLang="en-US" dirty="0">
              <a:latin typeface="Arial" panose="020B0604020202020204" pitchFamily="34" charset="0"/>
              <a:ea typeface="ＭＳ Ｐゴシック" panose="020B0600070205080204" pitchFamily="34" charset="-128"/>
              <a:cs typeface="Calibri" panose="020F0502020204030204" pitchFamily="34" charset="0"/>
            </a:endParaRPr>
          </a:p>
        </p:txBody>
      </p:sp>
      <p:sp>
        <p:nvSpPr>
          <p:cNvPr id="4" name="Slide Number Placeholder 3">
            <a:extLst>
              <a:ext uri="{FF2B5EF4-FFF2-40B4-BE49-F238E27FC236}">
                <a16:creationId xmlns:a16="http://schemas.microsoft.com/office/drawing/2014/main" id="{93CC36D0-E11F-6745-91BC-38FC6EB1114A}"/>
              </a:ext>
            </a:extLst>
          </p:cNvPr>
          <p:cNvSpPr>
            <a:spLocks noGrp="1"/>
          </p:cNvSpPr>
          <p:nvPr>
            <p:ph type="sldNum" sz="quarter" idx="12"/>
          </p:nvPr>
        </p:nvSpPr>
        <p:spPr/>
        <p:txBody>
          <a:bodyPr/>
          <a:lstStyle/>
          <a:p>
            <a:fld id="{98DDC0CE-AB8E-E941-A89C-F3A04681F3DC}" type="slidenum">
              <a:rPr lang="en-US" smtClean="0"/>
              <a:t>8</a:t>
            </a:fld>
            <a:endParaRPr lang="en-US"/>
          </a:p>
        </p:txBody>
      </p:sp>
      <p:sp>
        <p:nvSpPr>
          <p:cNvPr id="7" name="TextBox 3">
            <a:extLst>
              <a:ext uri="{FF2B5EF4-FFF2-40B4-BE49-F238E27FC236}">
                <a16:creationId xmlns:a16="http://schemas.microsoft.com/office/drawing/2014/main" id="{BCAE0515-8EBF-B34E-A2ED-94D31B143098}"/>
              </a:ext>
            </a:extLst>
          </p:cNvPr>
          <p:cNvSpPr txBox="1">
            <a:spLocks noChangeArrowheads="1"/>
          </p:cNvSpPr>
          <p:nvPr/>
        </p:nvSpPr>
        <p:spPr bwMode="auto">
          <a:xfrm>
            <a:off x="3674433" y="1289399"/>
            <a:ext cx="5418471" cy="35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1pPr>
            <a:lvl2pPr marL="742950" indent="-28575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2pPr>
            <a:lvl3pPr marL="11430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3pPr>
            <a:lvl4pPr marL="16002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4pPr>
            <a:lvl5pPr marL="20574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9pPr>
          </a:lstStyle>
          <a:p>
            <a:pPr eaLnBrk="1" hangingPunct="1">
              <a:spcBef>
                <a:spcPct val="0"/>
              </a:spcBef>
              <a:buFontTx/>
              <a:buNone/>
            </a:pPr>
            <a:r>
              <a:rPr lang="en-US" altLang="en-US" sz="1714" dirty="0">
                <a:latin typeface="Arial" panose="020B0604020202020204" pitchFamily="34" charset="0"/>
              </a:rPr>
              <a:t>vs. analysis of individual transcripts, proteins, SNPs…</a:t>
            </a:r>
          </a:p>
        </p:txBody>
      </p:sp>
      <p:sp>
        <p:nvSpPr>
          <p:cNvPr id="3" name="Rectangle 2">
            <a:extLst>
              <a:ext uri="{FF2B5EF4-FFF2-40B4-BE49-F238E27FC236}">
                <a16:creationId xmlns:a16="http://schemas.microsoft.com/office/drawing/2014/main" id="{FCCFCD11-281A-F140-3383-C89CEF65BA7E}"/>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2978399811"/>
      </p:ext>
    </p:extLst>
  </p:cSld>
  <p:clrMapOvr>
    <a:masterClrMapping/>
  </p:clrMapOvr>
  <mc:AlternateContent xmlns:mc="http://schemas.openxmlformats.org/markup-compatibility/2006" xmlns:p14="http://schemas.microsoft.com/office/powerpoint/2010/main">
    <mc:Choice Requires="p14">
      <p:transition spd="slow" p14:dur="2000" advTm="75741"/>
    </mc:Choice>
    <mc:Fallback xmlns="">
      <p:transition spd="slow" advTm="75741"/>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1F739E5-6AD9-1B4C-8753-7FF3DC478C83}"/>
              </a:ext>
            </a:extLst>
          </p:cNvPr>
          <p:cNvSpPr>
            <a:spLocks noGrp="1"/>
          </p:cNvSpPr>
          <p:nvPr>
            <p:ph type="title"/>
          </p:nvPr>
        </p:nvSpPr>
        <p:spPr>
          <a:xfrm>
            <a:off x="3428654" y="319770"/>
            <a:ext cx="6313714" cy="648607"/>
          </a:xfrm>
        </p:spPr>
        <p:txBody>
          <a:bodyPr>
            <a:normAutofit fontScale="90000"/>
          </a:bodyPr>
          <a:lstStyle/>
          <a:p>
            <a:r>
              <a:rPr lang="en-US" altLang="en-US" dirty="0">
                <a:latin typeface="Calibri" panose="020F0502020204030204" pitchFamily="34" charset="0"/>
                <a:ea typeface="ＭＳ Ｐゴシック" panose="020B0600070205080204" pitchFamily="34" charset="-128"/>
                <a:cs typeface="Calibri" panose="020F0502020204030204" pitchFamily="34" charset="0"/>
              </a:rPr>
              <a:t>Pathways vs. Networks</a:t>
            </a:r>
          </a:p>
        </p:txBody>
      </p:sp>
      <p:sp>
        <p:nvSpPr>
          <p:cNvPr id="4" name="Slide Number Placeholder 3">
            <a:extLst>
              <a:ext uri="{FF2B5EF4-FFF2-40B4-BE49-F238E27FC236}">
                <a16:creationId xmlns:a16="http://schemas.microsoft.com/office/drawing/2014/main" id="{402FEA5A-972B-B24E-9559-B072D0A244D2}"/>
              </a:ext>
            </a:extLst>
          </p:cNvPr>
          <p:cNvSpPr>
            <a:spLocks noGrp="1"/>
          </p:cNvSpPr>
          <p:nvPr>
            <p:ph type="sldNum" sz="quarter" idx="12"/>
          </p:nvPr>
        </p:nvSpPr>
        <p:spPr/>
        <p:txBody>
          <a:bodyPr/>
          <a:lstStyle/>
          <a:p>
            <a:fld id="{98DDC0CE-AB8E-E941-A89C-F3A04681F3DC}" type="slidenum">
              <a:rPr lang="en-US" smtClean="0"/>
              <a:t>9</a:t>
            </a:fld>
            <a:endParaRPr lang="en-US"/>
          </a:p>
        </p:txBody>
      </p:sp>
      <p:pic>
        <p:nvPicPr>
          <p:cNvPr id="5" name="Picture 3">
            <a:extLst>
              <a:ext uri="{FF2B5EF4-FFF2-40B4-BE49-F238E27FC236}">
                <a16:creationId xmlns:a16="http://schemas.microsoft.com/office/drawing/2014/main" id="{67CFB104-0DC0-A949-97BF-0E49D57838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47958"/>
          <a:stretch>
            <a:fillRect/>
          </a:stretch>
        </p:blipFill>
        <p:spPr bwMode="auto">
          <a:xfrm>
            <a:off x="2832101" y="922419"/>
            <a:ext cx="6463759" cy="3905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18">
            <a:extLst>
              <a:ext uri="{FF2B5EF4-FFF2-40B4-BE49-F238E27FC236}">
                <a16:creationId xmlns:a16="http://schemas.microsoft.com/office/drawing/2014/main" id="{AC633EC7-3EE9-9C44-974B-0CFDB1157434}"/>
              </a:ext>
            </a:extLst>
          </p:cNvPr>
          <p:cNvSpPr txBox="1">
            <a:spLocks noChangeArrowheads="1"/>
          </p:cNvSpPr>
          <p:nvPr/>
        </p:nvSpPr>
        <p:spPr bwMode="auto">
          <a:xfrm>
            <a:off x="3496708" y="4845556"/>
            <a:ext cx="2711335" cy="795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1pPr>
            <a:lvl2pPr marL="742950" indent="-28575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2pPr>
            <a:lvl3pPr marL="11430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3pPr>
            <a:lvl4pPr marL="16002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4pPr>
            <a:lvl5pPr marL="20574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9pPr>
          </a:lstStyle>
          <a:p>
            <a:pPr eaLnBrk="1" hangingPunct="1">
              <a:spcBef>
                <a:spcPct val="0"/>
              </a:spcBef>
              <a:buFontTx/>
              <a:buNone/>
            </a:pPr>
            <a:r>
              <a:rPr lang="en-US" altLang="en-US" sz="1143" dirty="0"/>
              <a:t>- Detailed, high-confidence consensus</a:t>
            </a:r>
          </a:p>
          <a:p>
            <a:pPr eaLnBrk="1" hangingPunct="1">
              <a:spcBef>
                <a:spcPct val="0"/>
              </a:spcBef>
              <a:buFontTx/>
              <a:buNone/>
            </a:pPr>
            <a:r>
              <a:rPr lang="en-US" altLang="en-US" sz="1143" dirty="0"/>
              <a:t>- Biochemical reactions</a:t>
            </a:r>
          </a:p>
          <a:p>
            <a:pPr eaLnBrk="1" hangingPunct="1">
              <a:spcBef>
                <a:spcPct val="0"/>
              </a:spcBef>
              <a:buFontTx/>
              <a:buNone/>
            </a:pPr>
            <a:r>
              <a:rPr lang="en-US" altLang="en-US" sz="1143" dirty="0"/>
              <a:t>- Small-scale, fewer genes</a:t>
            </a:r>
          </a:p>
          <a:p>
            <a:pPr eaLnBrk="1" hangingPunct="1">
              <a:spcBef>
                <a:spcPct val="0"/>
              </a:spcBef>
              <a:buFontTx/>
              <a:buNone/>
            </a:pPr>
            <a:r>
              <a:rPr lang="en-US" altLang="en-US" sz="1143" dirty="0"/>
              <a:t>- Concentrated from decades of literature</a:t>
            </a:r>
          </a:p>
        </p:txBody>
      </p:sp>
      <p:sp>
        <p:nvSpPr>
          <p:cNvPr id="8" name="TextBox 19">
            <a:extLst>
              <a:ext uri="{FF2B5EF4-FFF2-40B4-BE49-F238E27FC236}">
                <a16:creationId xmlns:a16="http://schemas.microsoft.com/office/drawing/2014/main" id="{CBFFA324-9421-E742-A59A-FF9372309A22}"/>
              </a:ext>
            </a:extLst>
          </p:cNvPr>
          <p:cNvSpPr txBox="1">
            <a:spLocks noChangeArrowheads="1"/>
          </p:cNvSpPr>
          <p:nvPr/>
        </p:nvSpPr>
        <p:spPr bwMode="auto">
          <a:xfrm>
            <a:off x="6410888" y="4804738"/>
            <a:ext cx="2725963" cy="9717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1pPr>
            <a:lvl2pPr marL="742950" indent="-28575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2pPr>
            <a:lvl3pPr marL="11430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3pPr>
            <a:lvl4pPr marL="16002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4pPr>
            <a:lvl5pPr marL="2057400" indent="-228600">
              <a:spcBef>
                <a:spcPct val="20000"/>
              </a:spcBef>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Calibri" panose="020F0502020204030204" pitchFamily="34" charset="0"/>
                <a:ea typeface="ＭＳ Ｐゴシック" panose="020B0600070205080204" pitchFamily="34" charset="-128"/>
                <a:cs typeface="Calibri" panose="020F0502020204030204" pitchFamily="34" charset="0"/>
              </a:defRPr>
            </a:lvl9pPr>
          </a:lstStyle>
          <a:p>
            <a:pPr eaLnBrk="1" hangingPunct="1">
              <a:spcBef>
                <a:spcPct val="0"/>
              </a:spcBef>
              <a:buFontTx/>
              <a:buNone/>
            </a:pPr>
            <a:r>
              <a:rPr lang="en-US" altLang="en-US" sz="1143" dirty="0"/>
              <a:t>- Simplified cellular logic, noisy</a:t>
            </a:r>
          </a:p>
          <a:p>
            <a:pPr eaLnBrk="1" hangingPunct="1">
              <a:spcBef>
                <a:spcPct val="0"/>
              </a:spcBef>
              <a:buFontTx/>
              <a:buNone/>
            </a:pPr>
            <a:r>
              <a:rPr lang="en-US" altLang="en-US" sz="1143" dirty="0"/>
              <a:t>- Abstractions: directed, undirected</a:t>
            </a:r>
          </a:p>
          <a:p>
            <a:pPr eaLnBrk="1" hangingPunct="1">
              <a:spcBef>
                <a:spcPct val="0"/>
              </a:spcBef>
              <a:buFontTx/>
              <a:buNone/>
            </a:pPr>
            <a:r>
              <a:rPr lang="en-US" altLang="en-US" sz="1143" dirty="0"/>
              <a:t>- Large-scale, genome-wide</a:t>
            </a:r>
          </a:p>
          <a:p>
            <a:pPr eaLnBrk="1" hangingPunct="1">
              <a:spcBef>
                <a:spcPct val="0"/>
              </a:spcBef>
              <a:buFontTx/>
              <a:buNone/>
            </a:pPr>
            <a:r>
              <a:rPr lang="en-US" altLang="en-US" sz="1143" dirty="0"/>
              <a:t>- Constructed from </a:t>
            </a:r>
            <a:r>
              <a:rPr lang="en-US" altLang="en-US" sz="1143" i="1" dirty="0"/>
              <a:t>omics</a:t>
            </a:r>
            <a:r>
              <a:rPr lang="en-US" altLang="en-US" sz="1143" dirty="0"/>
              <a:t> data integration</a:t>
            </a:r>
          </a:p>
          <a:p>
            <a:pPr eaLnBrk="1" hangingPunct="1">
              <a:spcBef>
                <a:spcPct val="0"/>
              </a:spcBef>
              <a:buFontTx/>
              <a:buNone/>
            </a:pPr>
            <a:endParaRPr lang="en-US" altLang="en-US" sz="1143" dirty="0"/>
          </a:p>
        </p:txBody>
      </p:sp>
      <p:pic>
        <p:nvPicPr>
          <p:cNvPr id="9" name="Picture 8" descr="yeast.jpg">
            <a:extLst>
              <a:ext uri="{FF2B5EF4-FFF2-40B4-BE49-F238E27FC236}">
                <a16:creationId xmlns:a16="http://schemas.microsoft.com/office/drawing/2014/main" id="{3C7AFC71-D4AE-A246-A3F2-1EE130F5E4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12698" y="3617233"/>
            <a:ext cx="924152" cy="822099"/>
          </a:xfrm>
          <a:prstGeom prst="rect">
            <a:avLst/>
          </a:prstGeom>
          <a:ln>
            <a:solidFill>
              <a:schemeClr val="bg1">
                <a:lumMod val="75000"/>
              </a:schemeClr>
            </a:solidFill>
          </a:ln>
        </p:spPr>
      </p:pic>
      <p:cxnSp>
        <p:nvCxnSpPr>
          <p:cNvPr id="10" name="Straight Connector 9">
            <a:extLst>
              <a:ext uri="{FF2B5EF4-FFF2-40B4-BE49-F238E27FC236}">
                <a16:creationId xmlns:a16="http://schemas.microsoft.com/office/drawing/2014/main" id="{62D0CA81-4B7C-024E-A45D-9EE91C20FE33}"/>
              </a:ext>
            </a:extLst>
          </p:cNvPr>
          <p:cNvCxnSpPr>
            <a:cxnSpLocks noChangeShapeType="1"/>
          </p:cNvCxnSpPr>
          <p:nvPr/>
        </p:nvCxnSpPr>
        <p:spPr bwMode="auto">
          <a:xfrm>
            <a:off x="7904271" y="3873501"/>
            <a:ext cx="720045" cy="309563"/>
          </a:xfrm>
          <a:prstGeom prst="line">
            <a:avLst/>
          </a:prstGeom>
          <a:noFill/>
          <a:ln w="127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1" name="Straight Connector 10">
            <a:extLst>
              <a:ext uri="{FF2B5EF4-FFF2-40B4-BE49-F238E27FC236}">
                <a16:creationId xmlns:a16="http://schemas.microsoft.com/office/drawing/2014/main" id="{9479EEE5-1FA5-094F-82BA-10415A0BEFFF}"/>
              </a:ext>
            </a:extLst>
          </p:cNvPr>
          <p:cNvCxnSpPr>
            <a:cxnSpLocks noChangeShapeType="1"/>
          </p:cNvCxnSpPr>
          <p:nvPr/>
        </p:nvCxnSpPr>
        <p:spPr bwMode="auto">
          <a:xfrm>
            <a:off x="8212699" y="3153457"/>
            <a:ext cx="565831" cy="926419"/>
          </a:xfrm>
          <a:prstGeom prst="line">
            <a:avLst/>
          </a:prstGeom>
          <a:noFill/>
          <a:ln w="127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12" name="Rectangle 11">
            <a:extLst>
              <a:ext uri="{FF2B5EF4-FFF2-40B4-BE49-F238E27FC236}">
                <a16:creationId xmlns:a16="http://schemas.microsoft.com/office/drawing/2014/main" id="{E2BC26B9-5EFC-6F4B-9894-A1A76001AE87}"/>
              </a:ext>
            </a:extLst>
          </p:cNvPr>
          <p:cNvSpPr>
            <a:spLocks noChangeArrowheads="1"/>
          </p:cNvSpPr>
          <p:nvPr/>
        </p:nvSpPr>
        <p:spPr bwMode="auto">
          <a:xfrm>
            <a:off x="8624314" y="4079875"/>
            <a:ext cx="154214" cy="103188"/>
          </a:xfrm>
          <a:prstGeom prst="rect">
            <a:avLst/>
          </a:prstGeom>
          <a:noFill/>
          <a:ln w="38100">
            <a:solidFill>
              <a:srgbClr val="E1DBFD"/>
            </a:solidFill>
            <a:miter lim="800000"/>
            <a:headEnd/>
            <a:tailEnd/>
          </a:ln>
          <a:effectLst>
            <a:outerShdw blurRad="40000" dist="23000" dir="5400000" rotWithShape="0">
              <a:srgbClr val="80808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defRPr/>
            </a:pPr>
            <a:endParaRPr lang="en-US" altLang="en-US" sz="1714">
              <a:solidFill>
                <a:srgbClr val="FFFFFF"/>
              </a:solidFill>
              <a:latin typeface="Segoe UI" pitchFamily="34" charset="0"/>
            </a:endParaRPr>
          </a:p>
        </p:txBody>
      </p:sp>
      <p:sp>
        <p:nvSpPr>
          <p:cNvPr id="2" name="TextBox 1">
            <a:extLst>
              <a:ext uri="{FF2B5EF4-FFF2-40B4-BE49-F238E27FC236}">
                <a16:creationId xmlns:a16="http://schemas.microsoft.com/office/drawing/2014/main" id="{060BD982-6825-F111-122C-610395D1CBB7}"/>
              </a:ext>
            </a:extLst>
          </p:cNvPr>
          <p:cNvSpPr txBox="1"/>
          <p:nvPr/>
        </p:nvSpPr>
        <p:spPr>
          <a:xfrm>
            <a:off x="2382520" y="5819987"/>
            <a:ext cx="9475736" cy="646331"/>
          </a:xfrm>
          <a:prstGeom prst="rect">
            <a:avLst/>
          </a:prstGeom>
          <a:noFill/>
        </p:spPr>
        <p:txBody>
          <a:bodyPr wrap="none" rtlCol="0">
            <a:spAutoFit/>
          </a:bodyPr>
          <a:lstStyle/>
          <a:p>
            <a:r>
              <a:rPr lang="en-US" dirty="0"/>
              <a:t>Pathway: proteins that are known to work together in a defined biological process.  </a:t>
            </a:r>
          </a:p>
          <a:p>
            <a:r>
              <a:rPr lang="en-US" dirty="0"/>
              <a:t>A network is a representation of a pathway, built using information stored in pathway database</a:t>
            </a:r>
          </a:p>
        </p:txBody>
      </p:sp>
      <p:sp>
        <p:nvSpPr>
          <p:cNvPr id="13" name="Rectangle 12">
            <a:extLst>
              <a:ext uri="{FF2B5EF4-FFF2-40B4-BE49-F238E27FC236}">
                <a16:creationId xmlns:a16="http://schemas.microsoft.com/office/drawing/2014/main" id="{3A68B71D-3FD1-B44F-EC0D-B900D6A60AD5}"/>
              </a:ext>
            </a:extLst>
          </p:cNvPr>
          <p:cNvSpPr/>
          <p:nvPr/>
        </p:nvSpPr>
        <p:spPr>
          <a:xfrm>
            <a:off x="0" y="6414655"/>
            <a:ext cx="12192000"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 Ontario-summer school 2025                                                                                                                                      </a:t>
            </a:r>
            <a:r>
              <a:rPr lang="en-US" dirty="0" err="1"/>
              <a:t>Bioinformatics.ca</a:t>
            </a:r>
            <a:endParaRPr lang="en-US" dirty="0"/>
          </a:p>
        </p:txBody>
      </p:sp>
    </p:spTree>
    <p:extLst>
      <p:ext uri="{BB962C8B-B14F-4D97-AF65-F5344CB8AC3E}">
        <p14:creationId xmlns:p14="http://schemas.microsoft.com/office/powerpoint/2010/main" val="3521081386"/>
      </p:ext>
    </p:extLst>
  </p:cSld>
  <p:clrMapOvr>
    <a:masterClrMapping/>
  </p:clrMapOvr>
  <mc:AlternateContent xmlns:mc="http://schemas.openxmlformats.org/markup-compatibility/2006" xmlns:p14="http://schemas.microsoft.com/office/powerpoint/2010/main">
    <mc:Choice Requires="p14">
      <p:transition spd="slow" p14:dur="2000" advTm="63839"/>
    </mc:Choice>
    <mc:Fallback xmlns="">
      <p:transition spd="slow" advTm="63839"/>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4056</TotalTime>
  <Words>5844</Words>
  <Application>Microsoft Macintosh PowerPoint</Application>
  <PresentationFormat>Widescreen</PresentationFormat>
  <Paragraphs>701</Paragraphs>
  <Slides>40</Slides>
  <Notes>29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40</vt:i4>
      </vt:variant>
    </vt:vector>
  </HeadingPairs>
  <TitlesOfParts>
    <vt:vector size="53" baseType="lpstr">
      <vt:lpstr>ＭＳ Ｐゴシック</vt:lpstr>
      <vt:lpstr>Abadi MT Condensed Light</vt:lpstr>
      <vt:lpstr>Aptos</vt:lpstr>
      <vt:lpstr>Aptos Display</vt:lpstr>
      <vt:lpstr>Arial</vt:lpstr>
      <vt:lpstr>Arial</vt:lpstr>
      <vt:lpstr>Calibri</vt:lpstr>
      <vt:lpstr>Comic Sans MS</vt:lpstr>
      <vt:lpstr>Consolas</vt:lpstr>
      <vt:lpstr>Harding</vt:lpstr>
      <vt:lpstr>Segoe UI</vt:lpstr>
      <vt:lpstr>Wingdings</vt:lpstr>
      <vt:lpstr>Office Theme</vt:lpstr>
      <vt:lpstr>PowerPoint Presentation</vt:lpstr>
      <vt:lpstr>Course outline</vt:lpstr>
      <vt:lpstr>PowerPoint Presentation</vt:lpstr>
      <vt:lpstr>General Workflow of pathway enrichment analysis</vt:lpstr>
      <vt:lpstr>PowerPoint Presentation</vt:lpstr>
      <vt:lpstr>PowerPoint Presentation</vt:lpstr>
      <vt:lpstr>PowerPoint Presentation</vt:lpstr>
      <vt:lpstr>Benefits of Pathway Enrichment Analysis</vt:lpstr>
      <vt:lpstr>Pathways vs. Networks</vt:lpstr>
      <vt:lpstr>Pathway database</vt:lpstr>
      <vt:lpstr>What GO Covers?</vt:lpstr>
      <vt:lpstr>GO Structure</vt:lpstr>
      <vt:lpstr>Another database: Reactome</vt:lpstr>
      <vt:lpstr>PowerPoint Presentation</vt:lpstr>
      <vt:lpstr>PowerPoint Presentation</vt:lpstr>
      <vt:lpstr>PowerPoint Presentation</vt:lpstr>
      <vt:lpstr>PowerPoint Presentation</vt:lpstr>
      <vt:lpstr>Types of pathway enrichment analysis </vt:lpstr>
      <vt:lpstr>PowerPoint Presentation</vt:lpstr>
      <vt:lpstr>Pathway enrichment analysis using a defined list of proteins</vt:lpstr>
      <vt:lpstr>PowerPoint Presentation</vt:lpstr>
      <vt:lpstr>PowerPoint Presentation</vt:lpstr>
      <vt:lpstr>How do simple enrichment tests work?</vt:lpstr>
      <vt:lpstr>PowerPoint Presentation</vt:lpstr>
      <vt:lpstr>PowerPoint Presentation</vt:lpstr>
      <vt:lpstr>PowerPoint Presentation</vt:lpstr>
      <vt:lpstr>PowerPoint Presentation</vt:lpstr>
      <vt:lpstr>How to win the p-value lottery</vt:lpstr>
      <vt:lpstr>PowerPoint Presentation</vt:lpstr>
      <vt:lpstr>Frequently mutated genes</vt:lpstr>
      <vt:lpstr>PowerPoint Presentation</vt:lpstr>
      <vt:lpstr>PowerPoint Presentation</vt:lpstr>
      <vt:lpstr>PowerPoint Presentation</vt:lpstr>
      <vt:lpstr>PowerPoint Presentation</vt:lpstr>
      <vt:lpstr>PowerPoint Presentation</vt:lpstr>
      <vt:lpstr>More tools (comparisons)</vt:lpstr>
      <vt:lpstr>Summary of the Steps</vt:lpstr>
      <vt:lpstr>PowerPoint Presentation</vt:lpstr>
      <vt:lpstr>PowerPoint Presentation</vt:lpstr>
      <vt:lpstr>Time for practical lab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Veronique Voisin</dc:creator>
  <cp:lastModifiedBy>Veronique Voisin</cp:lastModifiedBy>
  <cp:revision>49</cp:revision>
  <dcterms:created xsi:type="dcterms:W3CDTF">2025-04-09T13:27:11Z</dcterms:created>
  <dcterms:modified xsi:type="dcterms:W3CDTF">2025-05-07T13:07:30Z</dcterms:modified>
</cp:coreProperties>
</file>

<file path=docProps/thumbnail.jpeg>
</file>